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8" r:id="rId3"/>
    <p:sldId id="266" r:id="rId4"/>
    <p:sldId id="273" r:id="rId5"/>
    <p:sldId id="275" r:id="rId6"/>
    <p:sldId id="272" r:id="rId7"/>
    <p:sldId id="265" r:id="rId8"/>
    <p:sldId id="268" r:id="rId9"/>
    <p:sldId id="270" r:id="rId10"/>
    <p:sldId id="267" r:id="rId11"/>
    <p:sldId id="274" r:id="rId12"/>
    <p:sldId id="263" r:id="rId13"/>
    <p:sldId id="271" r:id="rId14"/>
    <p:sldId id="26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D634B-378C-4630-96A5-555F72C7E3AB}" type="datetimeFigureOut">
              <a:rPr lang="en-US" smtClean="0"/>
              <a:pPr/>
              <a:t>11/27/2012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930B06-D899-4FDB-9373-6A4D26260D3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930B06-D899-4FDB-9373-6A4D26260D32}"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16" name="Slide Number Placeholder 15"/>
          <p:cNvSpPr>
            <a:spLocks noGrp="1"/>
          </p:cNvSpPr>
          <p:nvPr>
            <p:ph type="sldNum" sz="quarter" idx="11"/>
          </p:nvPr>
        </p:nvSpPr>
        <p:spPr/>
        <p:txBody>
          <a:bodyPr/>
          <a:lstStyle/>
          <a:p>
            <a:fld id="{8F941BE2-8B2B-4230-AFB1-21EE5D8C9BDB}"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41BE2-8B2B-4230-AFB1-21EE5D8C9BD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41BE2-8B2B-4230-AFB1-21EE5D8C9BD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F87128D6-8AA7-4278-BC5E-402EE9729DE8}" type="datetimeFigureOut">
              <a:rPr lang="en-US" smtClean="0"/>
              <a:pPr/>
              <a:t>11/27/2012</a:t>
            </a:fld>
            <a:endParaRPr lang="en-US" dirty="0"/>
          </a:p>
        </p:txBody>
      </p:sp>
      <p:sp>
        <p:nvSpPr>
          <p:cNvPr id="15" name="Slide Number Placeholder 14"/>
          <p:cNvSpPr>
            <a:spLocks noGrp="1"/>
          </p:cNvSpPr>
          <p:nvPr>
            <p:ph type="sldNum" sz="quarter" idx="15"/>
          </p:nvPr>
        </p:nvSpPr>
        <p:spPr/>
        <p:txBody>
          <a:bodyPr/>
          <a:lstStyle>
            <a:lvl1pPr algn="ctr">
              <a:defRPr/>
            </a:lvl1pPr>
          </a:lstStyle>
          <a:p>
            <a:fld id="{8F941BE2-8B2B-4230-AFB1-21EE5D8C9BDB}"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41BE2-8B2B-4230-AFB1-21EE5D8C9BDB}"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941BE2-8B2B-4230-AFB1-21EE5D8C9BD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F941BE2-8B2B-4230-AFB1-21EE5D8C9BDB}"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941BE2-8B2B-4230-AFB1-21EE5D8C9BD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941BE2-8B2B-4230-AFB1-21EE5D8C9BD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F87128D6-8AA7-4278-BC5E-402EE9729DE8}" type="datetimeFigureOut">
              <a:rPr lang="en-US" smtClean="0"/>
              <a:pPr/>
              <a:t>11/27/2012</a:t>
            </a:fld>
            <a:endParaRPr lang="en-US" dirty="0"/>
          </a:p>
        </p:txBody>
      </p:sp>
      <p:sp>
        <p:nvSpPr>
          <p:cNvPr id="9" name="Slide Number Placeholder 8"/>
          <p:cNvSpPr>
            <a:spLocks noGrp="1"/>
          </p:cNvSpPr>
          <p:nvPr>
            <p:ph type="sldNum" sz="quarter" idx="15"/>
          </p:nvPr>
        </p:nvSpPr>
        <p:spPr/>
        <p:txBody>
          <a:bodyPr/>
          <a:lstStyle/>
          <a:p>
            <a:fld id="{8F941BE2-8B2B-4230-AFB1-21EE5D8C9BDB}"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F87128D6-8AA7-4278-BC5E-402EE9729DE8}" type="datetimeFigureOut">
              <a:rPr lang="en-US" smtClean="0"/>
              <a:pPr/>
              <a:t>11/27/2012</a:t>
            </a:fld>
            <a:endParaRPr lang="en-US" dirty="0"/>
          </a:p>
        </p:txBody>
      </p:sp>
      <p:sp>
        <p:nvSpPr>
          <p:cNvPr id="9" name="Slide Number Placeholder 8"/>
          <p:cNvSpPr>
            <a:spLocks noGrp="1"/>
          </p:cNvSpPr>
          <p:nvPr>
            <p:ph type="sldNum" sz="quarter" idx="11"/>
          </p:nvPr>
        </p:nvSpPr>
        <p:spPr/>
        <p:txBody>
          <a:bodyPr/>
          <a:lstStyle/>
          <a:p>
            <a:fld id="{8F941BE2-8B2B-4230-AFB1-21EE5D8C9BDB}"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87128D6-8AA7-4278-BC5E-402EE9729DE8}" type="datetimeFigureOut">
              <a:rPr lang="en-US" smtClean="0"/>
              <a:pPr/>
              <a:t>11/27/2012</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F941BE2-8B2B-4230-AFB1-21EE5D8C9BDB}"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video" Target="file:///C:\Users\Owner\Music\Andrew%20Powell\Ladyhawke\08%20Bishop's%20Procession.mp4"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990600"/>
          </a:xfrm>
        </p:spPr>
        <p:txBody>
          <a:bodyPr/>
          <a:lstStyle/>
          <a:p>
            <a:r>
              <a:rPr lang="en-US" dirty="0" smtClean="0"/>
              <a:t>General Capitulary for the Missi (802)</a:t>
            </a:r>
            <a:endParaRPr lang="en-US" dirty="0"/>
          </a:p>
        </p:txBody>
      </p:sp>
      <p:sp>
        <p:nvSpPr>
          <p:cNvPr id="2" name="Title 1"/>
          <p:cNvSpPr>
            <a:spLocks noGrp="1"/>
          </p:cNvSpPr>
          <p:nvPr>
            <p:ph type="ctrTitle"/>
          </p:nvPr>
        </p:nvSpPr>
        <p:spPr/>
        <p:txBody>
          <a:bodyPr/>
          <a:lstStyle/>
          <a:p>
            <a:r>
              <a:rPr lang="en-US" dirty="0" smtClean="0"/>
              <a:t>The Rule of Charlemagne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i="1" dirty="0" smtClean="0"/>
              <a:t>Missi Dominici </a:t>
            </a:r>
            <a:r>
              <a:rPr lang="en-US" dirty="0" smtClean="0"/>
              <a:t/>
            </a:r>
            <a:br>
              <a:rPr lang="en-US" dirty="0" smtClean="0"/>
            </a:br>
            <a:r>
              <a:rPr lang="en-US" dirty="0" smtClean="0"/>
              <a:t>“those sent out by the lord king”</a:t>
            </a:r>
            <a:endParaRPr lang="en-US" dirty="0"/>
          </a:p>
        </p:txBody>
      </p:sp>
      <p:pic>
        <p:nvPicPr>
          <p:cNvPr id="8" name="Picture Placeholder 7" descr="images (4).jpg"/>
          <p:cNvPicPr>
            <a:picLocks noGrp="1" noChangeAspect="1"/>
          </p:cNvPicPr>
          <p:nvPr>
            <p:ph type="pic" idx="1"/>
          </p:nvPr>
        </p:nvPicPr>
        <p:blipFill>
          <a:blip r:embed="rId2" cstate="print"/>
          <a:srcRect l="726" r="726"/>
          <a:stretch>
            <a:fillRect/>
          </a:stretch>
        </p:blipFill>
        <p:spPr/>
      </p:pic>
      <p:sp>
        <p:nvSpPr>
          <p:cNvPr id="7" name="Text Placeholder 6"/>
          <p:cNvSpPr>
            <a:spLocks noGrp="1"/>
          </p:cNvSpPr>
          <p:nvPr>
            <p:ph type="body" sz="half" idx="2"/>
          </p:nvPr>
        </p:nvSpPr>
        <p:spPr/>
        <p:txBody>
          <a:bodyPr>
            <a:normAutofit fontScale="92500" lnSpcReduction="20000"/>
          </a:bodyPr>
          <a:lstStyle/>
          <a:p>
            <a:r>
              <a:rPr lang="en-US" dirty="0" smtClean="0"/>
              <a:t>Special officials of lay aristocrats or bishops sent by Charlemagne to discourage corruption within the Empire. </a:t>
            </a:r>
          </a:p>
          <a:p>
            <a:r>
              <a:rPr lang="en-US" dirty="0" smtClean="0"/>
              <a:t>Traveling in pairs, these men met annually with the regional governors </a:t>
            </a:r>
          </a:p>
          <a:p>
            <a:pPr lvl="0"/>
            <a:r>
              <a:rPr lang="en-US" dirty="0" smtClean="0"/>
              <a:t>The </a:t>
            </a:r>
            <a:r>
              <a:rPr lang="en-US" i="1" dirty="0" smtClean="0"/>
              <a:t>missi</a:t>
            </a:r>
            <a:r>
              <a:rPr lang="en-US" dirty="0" smtClean="0"/>
              <a:t> used a capitulary- a document stating the basic guidelines for the annual visits</a:t>
            </a:r>
          </a:p>
          <a:p>
            <a:endParaRPr lang="en-US"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apit.GIF"/>
          <p:cNvPicPr>
            <a:picLocks noGrp="1" noChangeAspect="1"/>
          </p:cNvPicPr>
          <p:nvPr>
            <p:ph idx="1"/>
          </p:nvPr>
        </p:nvPicPr>
        <p:blipFill>
          <a:blip r:embed="rId2" cstate="print"/>
          <a:stretch>
            <a:fillRect/>
          </a:stretch>
        </p:blipFill>
        <p:spPr>
          <a:xfrm>
            <a:off x="1447800" y="381000"/>
            <a:ext cx="6134266" cy="6019800"/>
          </a:xfrm>
        </p:spPr>
      </p:pic>
      <p:sp>
        <p:nvSpPr>
          <p:cNvPr id="3" name="Title 2"/>
          <p:cNvSpPr>
            <a:spLocks noGrp="1"/>
          </p:cNvSpPr>
          <p:nvPr>
            <p:ph type="title"/>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fontScale="92500"/>
          </a:bodyPr>
          <a:lstStyle/>
          <a:p>
            <a:r>
              <a:rPr lang="en-US" dirty="0" smtClean="0"/>
              <a:t>The </a:t>
            </a:r>
            <a:r>
              <a:rPr lang="en-US" i="1" dirty="0" smtClean="0"/>
              <a:t>missi</a:t>
            </a:r>
            <a:r>
              <a:rPr lang="en-US" dirty="0" smtClean="0"/>
              <a:t> were the “wisest and most prudent men” chosen (by Charlemagne) from the nobles, clergy and pious laymen. </a:t>
            </a:r>
          </a:p>
          <a:p>
            <a:r>
              <a:rPr lang="en-US" dirty="0" smtClean="0"/>
              <a:t>“And let the </a:t>
            </a:r>
            <a:r>
              <a:rPr lang="en-US" i="1" dirty="0" smtClean="0"/>
              <a:t>missi</a:t>
            </a:r>
            <a:r>
              <a:rPr lang="en-US" dirty="0" smtClean="0"/>
              <a:t> themselves make a diligent investigation whenever any man claims that an injustice has been done to him by any one, just as they desire to deserve the grace of omnipotent God and to keep their fidelity promised to Him, so that entirely in all cases everywhere, in accordance with the fear and will of God, they shall administer the law fully and justly in the case of the holy churches of God and of the poor, of wards and widows and of the whole people. </a:t>
            </a:r>
            <a:endParaRPr lang="en-US" dirty="0"/>
          </a:p>
        </p:txBody>
      </p:sp>
      <p:sp>
        <p:nvSpPr>
          <p:cNvPr id="8" name="Title 7"/>
          <p:cNvSpPr>
            <a:spLocks noGrp="1"/>
          </p:cNvSpPr>
          <p:nvPr>
            <p:ph type="title"/>
          </p:nvPr>
        </p:nvSpPr>
        <p:spPr/>
        <p:txBody>
          <a:bodyPr/>
          <a:lstStyle/>
          <a:p>
            <a:r>
              <a:rPr lang="en-US" i="1" dirty="0" smtClean="0"/>
              <a:t>Missi Dominici</a:t>
            </a:r>
            <a:r>
              <a:rPr lang="en-US" dirty="0" smtClean="0"/>
              <a:t>: Job Description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Capitulary: Laws on the go</a:t>
            </a:r>
            <a:endParaRPr lang="en-US" dirty="0"/>
          </a:p>
        </p:txBody>
      </p:sp>
      <p:sp>
        <p:nvSpPr>
          <p:cNvPr id="5" name="Text Placeholder 4"/>
          <p:cNvSpPr>
            <a:spLocks noGrp="1"/>
          </p:cNvSpPr>
          <p:nvPr>
            <p:ph type="body" idx="1"/>
          </p:nvPr>
        </p:nvSpPr>
        <p:spPr/>
        <p:txBody>
          <a:bodyPr/>
          <a:lstStyle/>
          <a:p>
            <a:pPr lvl="0"/>
            <a:r>
              <a:rPr lang="en-US" dirty="0" smtClean="0"/>
              <a:t>The missi, responsible for enforcing laws used a capitulary-the document providing basic guidelines for the annual visits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Word of Law</a:t>
            </a:r>
            <a:endParaRPr lang="en-US" dirty="0"/>
          </a:p>
        </p:txBody>
      </p:sp>
      <p:sp>
        <p:nvSpPr>
          <p:cNvPr id="5" name="Content Placeholder 4"/>
          <p:cNvSpPr>
            <a:spLocks noGrp="1"/>
          </p:cNvSpPr>
          <p:nvPr>
            <p:ph sz="half" idx="1"/>
          </p:nvPr>
        </p:nvSpPr>
        <p:spPr/>
        <p:txBody>
          <a:bodyPr>
            <a:normAutofit fontScale="70000" lnSpcReduction="20000"/>
          </a:bodyPr>
          <a:lstStyle/>
          <a:p>
            <a:r>
              <a:rPr lang="en-US" dirty="0" smtClean="0"/>
              <a:t>No one must attempt to thwart the law of the </a:t>
            </a:r>
            <a:r>
              <a:rPr lang="en-US" dirty="0" smtClean="0"/>
              <a:t>emperor.</a:t>
            </a:r>
            <a:endParaRPr lang="en-US" dirty="0" smtClean="0"/>
          </a:p>
          <a:p>
            <a:r>
              <a:rPr lang="en-US" dirty="0" smtClean="0"/>
              <a:t>Fidelity to the lord emperor.  “Every man in his whole kingdom, whether ecclesiastic or layman…..should now promise to him as emperor the fidelity which he previously promised him as king. </a:t>
            </a:r>
          </a:p>
          <a:p>
            <a:r>
              <a:rPr lang="en-US" dirty="0" smtClean="0"/>
              <a:t>All must strive to live “wholly in the holy service of God in accordance with the precept of God and in accordance with his own promise, because the lord emperor is unable to give all individually the necessary care and discipline.</a:t>
            </a:r>
          </a:p>
          <a:p>
            <a:r>
              <a:rPr lang="en-US" dirty="0" smtClean="0"/>
              <a:t>Fraud, perjury, bribery and theft are not tolerated. </a:t>
            </a:r>
          </a:p>
          <a:p>
            <a:endParaRPr lang="en-US" dirty="0"/>
          </a:p>
        </p:txBody>
      </p:sp>
      <p:sp>
        <p:nvSpPr>
          <p:cNvPr id="6" name="Content Placeholder 5"/>
          <p:cNvSpPr>
            <a:spLocks noGrp="1"/>
          </p:cNvSpPr>
          <p:nvPr>
            <p:ph sz="half" idx="2"/>
          </p:nvPr>
        </p:nvSpPr>
        <p:spPr/>
        <p:txBody>
          <a:bodyPr>
            <a:normAutofit fontScale="70000" lnSpcReduction="20000"/>
          </a:bodyPr>
          <a:lstStyle/>
          <a:p>
            <a:r>
              <a:rPr lang="en-US" dirty="0" smtClean="0"/>
              <a:t>Fugitive fiscaline slaves are not to be harbored</a:t>
            </a:r>
          </a:p>
          <a:p>
            <a:r>
              <a:rPr lang="en-US" dirty="0" smtClean="0"/>
              <a:t>Military service is required:”No one shall neglect a summons to war from the lord emperor” and cannot dismiss any military service owed “on account of relationship or flattery or gifts from any one”</a:t>
            </a:r>
          </a:p>
          <a:p>
            <a:r>
              <a:rPr lang="en-US" dirty="0" smtClean="0"/>
              <a:t>Emperor's word is law:</a:t>
            </a:r>
          </a:p>
          <a:p>
            <a:r>
              <a:rPr lang="en-US" dirty="0" smtClean="0"/>
              <a:t>No one must </a:t>
            </a:r>
            <a:r>
              <a:rPr lang="en-US" dirty="0" smtClean="0"/>
              <a:t>neglect (or attempt to get out of) </a:t>
            </a:r>
            <a:r>
              <a:rPr lang="en-US" dirty="0" smtClean="0"/>
              <a:t>paying taxes. </a:t>
            </a:r>
          </a:p>
          <a:p>
            <a:r>
              <a:rPr lang="en-US" dirty="0" smtClean="0"/>
              <a:t>Justice for all (except slaves…)</a:t>
            </a:r>
          </a:p>
          <a:p>
            <a:r>
              <a:rPr lang="en-US" dirty="0" smtClean="0"/>
              <a:t>All decrees will be known throughout the empire </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Charlemagne supported intellectual pursuit and scholarly enterprise, but never learned to write</a:t>
            </a:r>
          </a:p>
          <a:p>
            <a:r>
              <a:rPr lang="en-US" dirty="0" smtClean="0"/>
              <a:t>Standardized weights and measures system</a:t>
            </a:r>
          </a:p>
          <a:p>
            <a:r>
              <a:rPr lang="en-US" dirty="0" smtClean="0"/>
              <a:t>Was crowned Emperor on Christmas day</a:t>
            </a:r>
          </a:p>
          <a:p>
            <a:r>
              <a:rPr lang="en-US" i="1" dirty="0" smtClean="0"/>
              <a:t>Missi Dominici </a:t>
            </a:r>
            <a:r>
              <a:rPr lang="en-US" dirty="0" smtClean="0"/>
              <a:t>means “those sent out by the lord king”</a:t>
            </a:r>
          </a:p>
          <a:p>
            <a:r>
              <a:rPr lang="en-US" dirty="0" smtClean="0"/>
              <a:t>Charlemagne is thought to have inspired the later “Holy Roman Empire”</a:t>
            </a:r>
          </a:p>
          <a:p>
            <a:endParaRPr lang="en-US" i="1" dirty="0" smtClean="0"/>
          </a:p>
          <a:p>
            <a:endParaRPr lang="en-US" dirty="0"/>
          </a:p>
        </p:txBody>
      </p:sp>
      <p:sp>
        <p:nvSpPr>
          <p:cNvPr id="3" name="Title 2"/>
          <p:cNvSpPr>
            <a:spLocks noGrp="1"/>
          </p:cNvSpPr>
          <p:nvPr>
            <p:ph type="title"/>
          </p:nvPr>
        </p:nvSpPr>
        <p:spPr/>
        <p:txBody>
          <a:bodyPr/>
          <a:lstStyle/>
          <a:p>
            <a:r>
              <a:rPr lang="en-US" dirty="0" smtClean="0"/>
              <a:t>Trivia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Emperor Charlemagne</a:t>
            </a:r>
            <a:endParaRPr lang="en-US" dirty="0"/>
          </a:p>
        </p:txBody>
      </p:sp>
      <p:pic>
        <p:nvPicPr>
          <p:cNvPr id="7" name="Picture Placeholder 6" descr="A01_CharlemagneBust.psd.jpg"/>
          <p:cNvPicPr>
            <a:picLocks noGrp="1" noChangeAspect="1"/>
          </p:cNvPicPr>
          <p:nvPr>
            <p:ph type="pic" idx="1"/>
          </p:nvPr>
        </p:nvPicPr>
        <p:blipFill>
          <a:blip r:embed="rId2" cstate="print"/>
          <a:srcRect t="16520" b="16520"/>
          <a:stretch>
            <a:fillRect/>
          </a:stretch>
        </p:blipFill>
        <p:spPr/>
      </p:pic>
      <p:sp>
        <p:nvSpPr>
          <p:cNvPr id="6" name="Text Placeholder 5"/>
          <p:cNvSpPr>
            <a:spLocks noGrp="1"/>
          </p:cNvSpPr>
          <p:nvPr>
            <p:ph type="body" sz="half" idx="2"/>
          </p:nvPr>
        </p:nvSpPr>
        <p:spPr/>
        <p:txBody>
          <a:bodyPr>
            <a:normAutofit fontScale="92500"/>
          </a:bodyPr>
          <a:lstStyle/>
          <a:p>
            <a:r>
              <a:rPr lang="en-US" dirty="0" smtClean="0"/>
              <a:t>(r. 768-814)</a:t>
            </a:r>
          </a:p>
          <a:p>
            <a:r>
              <a:rPr lang="en-US" dirty="0" smtClean="0"/>
              <a:t>Charles “Le Menge” (French for “The Great) rose to power in 768, was considered a great king, who was akin to the Old Testament king David. </a:t>
            </a:r>
          </a:p>
          <a:p>
            <a:r>
              <a:rPr lang="en-US" dirty="0" smtClean="0"/>
              <a:t>Today scholars see him as a complex, contradictory and sometimes brutal king.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Christmas Day 800 A.D.	</a:t>
            </a:r>
            <a:endParaRPr lang="en-US" dirty="0"/>
          </a:p>
        </p:txBody>
      </p:sp>
      <p:pic>
        <p:nvPicPr>
          <p:cNvPr id="8" name="Picture Placeholder 7" descr="images.jpg"/>
          <p:cNvPicPr>
            <a:picLocks noGrp="1" noChangeAspect="1"/>
          </p:cNvPicPr>
          <p:nvPr>
            <p:ph type="pic" idx="1"/>
          </p:nvPr>
        </p:nvPicPr>
        <p:blipFill>
          <a:blip r:embed="rId2" cstate="print">
            <a:lum contrast="40000"/>
          </a:blip>
          <a:srcRect t="4411" b="4411"/>
          <a:stretch>
            <a:fillRect/>
          </a:stretch>
        </p:blipFill>
        <p:spPr/>
      </p:pic>
      <p:sp>
        <p:nvSpPr>
          <p:cNvPr id="6" name="Text Placeholder 5"/>
          <p:cNvSpPr>
            <a:spLocks noGrp="1"/>
          </p:cNvSpPr>
          <p:nvPr>
            <p:ph type="body" sz="half" idx="2"/>
          </p:nvPr>
        </p:nvSpPr>
        <p:spPr/>
        <p:txBody>
          <a:bodyPr/>
          <a:lstStyle/>
          <a:p>
            <a:r>
              <a:rPr lang="en-US" dirty="0" smtClean="0"/>
              <a:t>Charlemagne is declared “Augustus” (emperor) the Imperial title of the first Roman Emperor by Pope Leo III. </a:t>
            </a:r>
          </a:p>
          <a:p>
            <a:r>
              <a:rPr lang="en-US" dirty="0" smtClean="0"/>
              <a:t>This was done by the pope in hopes to exalt the king of the Franks and downgrade the Byzantium ruler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dirty="0"/>
          </a:p>
        </p:txBody>
      </p:sp>
      <p:pic>
        <p:nvPicPr>
          <p:cNvPr id="8" name="08 Bishop's Procession.mp4">
            <a:hlinkClick r:id="" action="ppaction://media"/>
          </p:cNvPr>
          <p:cNvPicPr>
            <a:picLocks noGrp="1" noRot="1" noChangeAspect="1"/>
          </p:cNvPicPr>
          <p:nvPr>
            <p:ph sz="half" idx="1"/>
            <a:videoFile r:link="rId1"/>
          </p:nvPr>
        </p:nvPicPr>
        <p:blipFill>
          <a:blip r:embed="rId3" cstate="print"/>
          <a:stretch>
            <a:fillRect/>
          </a:stretch>
        </p:blipFill>
        <p:spPr>
          <a:xfrm>
            <a:off x="963613" y="2667000"/>
            <a:ext cx="3048000" cy="2286000"/>
          </a:xfrm>
          <a:prstGeom prst="rect">
            <a:avLst/>
          </a:prstGeom>
        </p:spPr>
      </p:pic>
      <p:pic>
        <p:nvPicPr>
          <p:cNvPr id="9" name="Content Placeholder 7" descr="images (9).jpg"/>
          <p:cNvPicPr>
            <a:picLocks noGrp="1" noChangeAspect="1"/>
          </p:cNvPicPr>
          <p:nvPr>
            <p:ph sz="half" idx="2"/>
          </p:nvPr>
        </p:nvPicPr>
        <p:blipFill>
          <a:blip r:embed="rId4" cstate="print"/>
          <a:stretch>
            <a:fillRect/>
          </a:stretch>
        </p:blipFill>
        <p:spPr>
          <a:xfrm>
            <a:off x="5105400" y="2362200"/>
            <a:ext cx="2895599" cy="2971800"/>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8"/>
                                        </p:tgtEl>
                                      </p:cBhvr>
                                    </p:cmd>
                                  </p:childTnLst>
                                </p:cTn>
                              </p:par>
                            </p:childTnLst>
                          </p:cTn>
                        </p:par>
                      </p:childTnLst>
                    </p:cTn>
                  </p:par>
                </p:childTnLst>
              </p:cTn>
              <p:nextCondLst>
                <p:cond evt="onClick" delay="0">
                  <p:tgtEl>
                    <p:spTgt spid="8"/>
                  </p:tgtEl>
                </p:cond>
              </p:nextCondLst>
            </p:seq>
            <p:video>
              <p:cMediaNode>
                <p:cTn id="7" fill="hold" display="0">
                  <p:stCondLst>
                    <p:cond delay="indefinite"/>
                  </p:stCondLst>
                  <p:endCondLst>
                    <p:cond evt="onNext" delay="0">
                      <p:tgtEl>
                        <p:sldTgt/>
                      </p:tgtEl>
                    </p:cond>
                    <p:cond evt="onPrev" delay="0">
                      <p:tgtEl>
                        <p:sldTgt/>
                      </p:tgtEl>
                    </p:cond>
                  </p:endCondLst>
                </p:cTn>
                <p:tgtEl>
                  <p:spTgt spid="8"/>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pic>
        <p:nvPicPr>
          <p:cNvPr id="8" name="Content Placeholder 7" descr="images (8).jpg"/>
          <p:cNvPicPr>
            <a:picLocks noGrp="1" noChangeAspect="1"/>
          </p:cNvPicPr>
          <p:nvPr>
            <p:ph idx="1"/>
          </p:nvPr>
        </p:nvPicPr>
        <p:blipFill>
          <a:blip r:embed="rId2" cstate="print"/>
          <a:stretch>
            <a:fillRect/>
          </a:stretch>
        </p:blipFill>
        <p:spPr>
          <a:xfrm>
            <a:off x="2286000" y="1676400"/>
            <a:ext cx="4419600" cy="37338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pic>
        <p:nvPicPr>
          <p:cNvPr id="11" name="Content Placeholder 10" descr="Aachen1.jpg"/>
          <p:cNvPicPr>
            <a:picLocks noGrp="1" noChangeAspect="1"/>
          </p:cNvPicPr>
          <p:nvPr>
            <p:ph idx="1"/>
          </p:nvPr>
        </p:nvPicPr>
        <p:blipFill>
          <a:blip r:embed="rId2" cstate="print"/>
          <a:stretch>
            <a:fillRect/>
          </a:stretch>
        </p:blipFill>
        <p:spPr>
          <a:xfrm>
            <a:off x="1924050" y="1981200"/>
            <a:ext cx="5295900" cy="3657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Carolingian Empire</a:t>
            </a:r>
            <a:endParaRPr lang="en-US" dirty="0"/>
          </a:p>
        </p:txBody>
      </p:sp>
      <p:pic>
        <p:nvPicPr>
          <p:cNvPr id="6" name="Picture Placeholder 5" descr="charlemagne1.jpg"/>
          <p:cNvPicPr>
            <a:picLocks noGrp="1" noChangeAspect="1"/>
          </p:cNvPicPr>
          <p:nvPr>
            <p:ph type="pic" idx="1"/>
          </p:nvPr>
        </p:nvPicPr>
        <p:blipFill>
          <a:blip r:embed="rId2" cstate="print"/>
          <a:srcRect t="3797" b="3797"/>
          <a:stretch>
            <a:fillRect/>
          </a:stretch>
        </p:blipFill>
        <p:spPr>
          <a:xfrm>
            <a:off x="381000" y="685800"/>
            <a:ext cx="6019800" cy="5562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Text Placeholder 3"/>
          <p:cNvSpPr>
            <a:spLocks noGrp="1"/>
          </p:cNvSpPr>
          <p:nvPr>
            <p:ph type="body" sz="half" idx="2"/>
          </p:nvPr>
        </p:nvSpPr>
        <p:spPr/>
        <p:txBody>
          <a:bodyPr/>
          <a:lstStyle/>
          <a:p>
            <a:r>
              <a:rPr lang="en-US" dirty="0" smtClean="0"/>
              <a:t>Under the rule of Charlemagne the Empire grew to include present day Spain, Italy, Austria, and Germany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Plan:</a:t>
            </a:r>
            <a:endParaRPr lang="en-US" dirty="0"/>
          </a:p>
        </p:txBody>
      </p:sp>
      <p:sp>
        <p:nvSpPr>
          <p:cNvPr id="8" name="Content Placeholder 7"/>
          <p:cNvSpPr>
            <a:spLocks noGrp="1"/>
          </p:cNvSpPr>
          <p:nvPr>
            <p:ph idx="1"/>
          </p:nvPr>
        </p:nvSpPr>
        <p:spPr/>
        <p:txBody>
          <a:bodyPr>
            <a:normAutofit fontScale="92500" lnSpcReduction="20000"/>
          </a:bodyPr>
          <a:lstStyle/>
          <a:p>
            <a:pPr lvl="0"/>
            <a:r>
              <a:rPr lang="en-US" dirty="0" smtClean="0"/>
              <a:t>Charlemagne dreamed of an empire that would unite military and intellectual traditions of the Roman and Germanic worlds with the legacy of Christianity</a:t>
            </a:r>
          </a:p>
          <a:p>
            <a:pPr lvl="0"/>
            <a:r>
              <a:rPr lang="en-US" dirty="0" smtClean="0"/>
              <a:t>Built an empire “unheard of since the time of the Roman Empire”</a:t>
            </a:r>
          </a:p>
          <a:p>
            <a:pPr lvl="0"/>
            <a:r>
              <a:rPr lang="en-US" dirty="0" smtClean="0"/>
              <a:t>Wanted to model his empire after that of the Roman Empire</a:t>
            </a:r>
          </a:p>
          <a:p>
            <a:r>
              <a:rPr lang="en-US" dirty="0" smtClean="0"/>
              <a:t>Charlemagne centralized his government by dispatching officials (</a:t>
            </a:r>
            <a:r>
              <a:rPr lang="en-US" i="1" dirty="0" smtClean="0"/>
              <a:t>missi</a:t>
            </a:r>
            <a:r>
              <a:rPr lang="en-US" dirty="0" smtClean="0"/>
              <a:t>) annually to every part of his empire to review the local affairs and enforce royal legislation</a:t>
            </a:r>
            <a:endParaRPr lang="en-US" i="1" dirty="0" smtClean="0"/>
          </a:p>
          <a:p>
            <a:r>
              <a:rPr lang="en-US" dirty="0" smtClean="0"/>
              <a:t>Sponsored building programs </a:t>
            </a:r>
          </a:p>
          <a:p>
            <a:r>
              <a:rPr lang="en-US" dirty="0" smtClean="0"/>
              <a:t>Became patron of intellectual and artistic efforts</a:t>
            </a:r>
          </a:p>
          <a:p>
            <a:r>
              <a:rPr lang="en-US" dirty="0" smtClean="0"/>
              <a:t>Supported scholarship and education</a:t>
            </a:r>
          </a:p>
          <a:p>
            <a:pPr lvl="0"/>
            <a:endParaRPr lang="en-US" dirty="0" smtClean="0"/>
          </a:p>
          <a:p>
            <a:pPr lvl="0"/>
            <a:endParaRPr lang="en-US" dirty="0" smtClean="0"/>
          </a:p>
          <a:p>
            <a:pPr lvl="0">
              <a:buNone/>
            </a:pP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While expanding his empire, like the Romans, he encountered resistance. </a:t>
            </a:r>
          </a:p>
          <a:p>
            <a:r>
              <a:rPr lang="en-US" dirty="0" smtClean="0"/>
              <a:t>Invaded Italy in 774 taking the crown from the Lombard kings, annexing northern Italy into his empire.</a:t>
            </a:r>
          </a:p>
          <a:p>
            <a:r>
              <a:rPr lang="en-US" dirty="0" smtClean="0"/>
              <a:t>Moved northward, fighting a 30+ year war with the Saxons. </a:t>
            </a:r>
          </a:p>
          <a:p>
            <a:r>
              <a:rPr lang="en-US" dirty="0" smtClean="0"/>
              <a:t>Forcibly annexed Saxon territory, converting the Saxon people to Christianity “by point of sword” through “mass baptisms”</a:t>
            </a:r>
            <a:endParaRPr lang="en-US" dirty="0"/>
          </a:p>
        </p:txBody>
      </p:sp>
      <p:sp>
        <p:nvSpPr>
          <p:cNvPr id="3" name="Title 2"/>
          <p:cNvSpPr>
            <a:spLocks noGrp="1"/>
          </p:cNvSpPr>
          <p:nvPr>
            <p:ph type="title"/>
          </p:nvPr>
        </p:nvSpPr>
        <p:spPr/>
        <p:txBody>
          <a:bodyPr/>
          <a:lstStyle/>
          <a:p>
            <a:r>
              <a:rPr lang="en-US" dirty="0" smtClean="0"/>
              <a:t>By force if necessary…..</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296</TotalTime>
  <Words>733</Words>
  <Application>Microsoft Office PowerPoint</Application>
  <PresentationFormat>On-screen Show (4:3)</PresentationFormat>
  <Paragraphs>53</Paragraphs>
  <Slides>15</Slides>
  <Notes>1</Notes>
  <HiddenSlides>0</HiddenSlides>
  <MMClips>1</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vt:lpstr>
      <vt:lpstr>The Rule of Charlemagne</vt:lpstr>
      <vt:lpstr>Emperor Charlemagne</vt:lpstr>
      <vt:lpstr>Christmas Day 800 A.D. </vt:lpstr>
      <vt:lpstr>Slide 4</vt:lpstr>
      <vt:lpstr>Slide 5</vt:lpstr>
      <vt:lpstr>Slide 6</vt:lpstr>
      <vt:lpstr>Carolingian Empire</vt:lpstr>
      <vt:lpstr>The Plan:</vt:lpstr>
      <vt:lpstr>By force if necessary…..</vt:lpstr>
      <vt:lpstr>Missi Dominici  “those sent out by the lord king”</vt:lpstr>
      <vt:lpstr>Slide 11</vt:lpstr>
      <vt:lpstr>Missi Dominici: Job Description </vt:lpstr>
      <vt:lpstr>Capitulary: Laws on the go</vt:lpstr>
      <vt:lpstr>Word of Law</vt:lpstr>
      <vt:lpstr>Trivia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Melinda Fidler</dc:creator>
  <cp:lastModifiedBy>Melinda Fidler</cp:lastModifiedBy>
  <cp:revision>30</cp:revision>
  <dcterms:created xsi:type="dcterms:W3CDTF">2012-11-24T23:25:40Z</dcterms:created>
  <dcterms:modified xsi:type="dcterms:W3CDTF">2012-11-28T05:47:55Z</dcterms:modified>
</cp:coreProperties>
</file>