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4" r:id="rId1"/>
  </p:sldMasterIdLst>
  <p:sldIdLst>
    <p:sldId id="292" r:id="rId2"/>
    <p:sldId id="256" r:id="rId3"/>
    <p:sldId id="257" r:id="rId4"/>
    <p:sldId id="285" r:id="rId5"/>
    <p:sldId id="258" r:id="rId6"/>
    <p:sldId id="259" r:id="rId7"/>
    <p:sldId id="262" r:id="rId8"/>
    <p:sldId id="260" r:id="rId9"/>
    <p:sldId id="268" r:id="rId10"/>
    <p:sldId id="269" r:id="rId11"/>
    <p:sldId id="264" r:id="rId12"/>
    <p:sldId id="271" r:id="rId13"/>
    <p:sldId id="288" r:id="rId14"/>
    <p:sldId id="272" r:id="rId15"/>
    <p:sldId id="273" r:id="rId16"/>
    <p:sldId id="274" r:id="rId17"/>
    <p:sldId id="275" r:id="rId18"/>
    <p:sldId id="276" r:id="rId19"/>
    <p:sldId id="277" r:id="rId20"/>
    <p:sldId id="280" r:id="rId21"/>
    <p:sldId id="278" r:id="rId22"/>
    <p:sldId id="279" r:id="rId23"/>
    <p:sldId id="28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90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Date Placeholder 14"/>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16" name="Slide Number Placeholder 15"/>
          <p:cNvSpPr>
            <a:spLocks noGrp="1"/>
          </p:cNvSpPr>
          <p:nvPr>
            <p:ph type="sldNum" sz="quarter" idx="11"/>
          </p:nvPr>
        </p:nvSpPr>
        <p:spPr/>
        <p:txBody>
          <a:bodyPr/>
          <a:lstStyle/>
          <a:p>
            <a:fld id="{21ABCD3B-EC4A-4344-91AB-CBB4762B347B}"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1ABCD3B-EC4A-4344-91AB-CBB4762B347B}" type="slidenum">
              <a:rPr lang="en-US" smtClean="0"/>
              <a:pPr/>
              <a:t>‹#›</a:t>
            </a:fld>
            <a:endParaRPr lang="en-US" dirty="0"/>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1ABCD3B-EC4A-4344-91AB-CBB4762B347B}" type="slidenum">
              <a:rPr lang="en-US" smtClean="0"/>
              <a:pPr/>
              <a:t>‹#›</a:t>
            </a:fld>
            <a:endParaRPr lang="en-US" dirty="0"/>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2A1B080D-3B4B-47A3-9B11-8790BD304B7F}" type="datetimeFigureOut">
              <a:rPr lang="en-US" smtClean="0"/>
              <a:pPr/>
              <a:t>11/14/2011</a:t>
            </a:fld>
            <a:endParaRPr lang="en-US" dirty="0"/>
          </a:p>
        </p:txBody>
      </p:sp>
      <p:sp>
        <p:nvSpPr>
          <p:cNvPr id="15" name="Slide Number Placeholder 14"/>
          <p:cNvSpPr>
            <a:spLocks noGrp="1"/>
          </p:cNvSpPr>
          <p:nvPr>
            <p:ph type="sldNum" sz="quarter" idx="15"/>
          </p:nvPr>
        </p:nvSpPr>
        <p:spPr/>
        <p:txBody>
          <a:bodyPr/>
          <a:lstStyle>
            <a:lvl1pPr algn="ctr">
              <a:defRPr/>
            </a:lvl1pPr>
          </a:lstStyle>
          <a:p>
            <a:fld id="{21ABCD3B-EC4A-4344-91AB-CBB4762B347B}"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1ABCD3B-EC4A-4344-91AB-CBB4762B347B}"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1ABCD3B-EC4A-4344-91AB-CBB4762B347B}"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1ABCD3B-EC4A-4344-91AB-CBB4762B347B}"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1ABCD3B-EC4A-4344-91AB-CBB4762B347B}"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1ABCD3B-EC4A-4344-91AB-CBB4762B347B}" type="slidenum">
              <a:rPr lang="en-US" smtClean="0"/>
              <a:pPr/>
              <a:t>‹#›</a:t>
            </a:fld>
            <a:endParaRPr lang="en-US" dirty="0"/>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2A1B080D-3B4B-47A3-9B11-8790BD304B7F}" type="datetimeFigureOut">
              <a:rPr lang="en-US" smtClean="0"/>
              <a:pPr/>
              <a:t>11/14/2011</a:t>
            </a:fld>
            <a:endParaRPr lang="en-US" dirty="0"/>
          </a:p>
        </p:txBody>
      </p:sp>
      <p:sp>
        <p:nvSpPr>
          <p:cNvPr id="9" name="Slide Number Placeholder 8"/>
          <p:cNvSpPr>
            <a:spLocks noGrp="1"/>
          </p:cNvSpPr>
          <p:nvPr>
            <p:ph type="sldNum" sz="quarter" idx="15"/>
          </p:nvPr>
        </p:nvSpPr>
        <p:spPr/>
        <p:txBody>
          <a:bodyPr/>
          <a:lstStyle/>
          <a:p>
            <a:fld id="{21ABCD3B-EC4A-4344-91AB-CBB4762B347B}"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2A1B080D-3B4B-47A3-9B11-8790BD304B7F}" type="datetimeFigureOut">
              <a:rPr lang="en-US" smtClean="0"/>
              <a:pPr/>
              <a:t>11/14/2011</a:t>
            </a:fld>
            <a:endParaRPr lang="en-US" dirty="0"/>
          </a:p>
        </p:txBody>
      </p:sp>
      <p:sp>
        <p:nvSpPr>
          <p:cNvPr id="9" name="Slide Number Placeholder 8"/>
          <p:cNvSpPr>
            <a:spLocks noGrp="1"/>
          </p:cNvSpPr>
          <p:nvPr>
            <p:ph type="sldNum" sz="quarter" idx="11"/>
          </p:nvPr>
        </p:nvSpPr>
        <p:spPr/>
        <p:txBody>
          <a:bodyPr/>
          <a:lstStyle/>
          <a:p>
            <a:fld id="{21ABCD3B-EC4A-4344-91AB-CBB4762B347B}"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A1B080D-3B4B-47A3-9B11-8790BD304B7F}" type="datetimeFigureOut">
              <a:rPr lang="en-US" smtClean="0"/>
              <a:pPr/>
              <a:t>11/14/2011</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1ABCD3B-EC4A-4344-91AB-CBB4762B347B}"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med">
    <p:fade thruBlk="1"/>
  </p:transition>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classiccat.net/elgar_e/85.info.ph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rhapsody.com/share/Tra.2698410"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hyperlink" Target="http://www.naxos.com/person/Edward_Elgar_26026/26026.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hyperlink" Target="http://www.classiccat.net/elgar_e/85.info.ph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Melinda </a:t>
            </a:r>
            <a:r>
              <a:rPr lang="en-US" dirty="0" err="1" smtClean="0"/>
              <a:t>Fidler</a:t>
            </a:r>
            <a:endParaRPr lang="en-US" dirty="0" smtClean="0"/>
          </a:p>
          <a:p>
            <a:r>
              <a:rPr lang="en-US" dirty="0" smtClean="0"/>
              <a:t>Music 1010 class</a:t>
            </a:r>
            <a:endParaRPr lang="en-US" dirty="0"/>
          </a:p>
        </p:txBody>
      </p:sp>
      <p:sp>
        <p:nvSpPr>
          <p:cNvPr id="3" name="Title 2"/>
          <p:cNvSpPr>
            <a:spLocks noGrp="1"/>
          </p:cNvSpPr>
          <p:nvPr>
            <p:ph type="ctrTitle"/>
          </p:nvPr>
        </p:nvSpPr>
        <p:spPr/>
        <p:txBody>
          <a:bodyPr/>
          <a:lstStyle/>
          <a:p>
            <a:endParaRPr lang="en-US" dirty="0"/>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Casualties of War</a:t>
            </a:r>
            <a:endParaRPr lang="en-US" dirty="0"/>
          </a:p>
        </p:txBody>
      </p:sp>
      <p:pic>
        <p:nvPicPr>
          <p:cNvPr id="5" name="Picture Placeholder 4" descr="DSCN1165.JPG"/>
          <p:cNvPicPr>
            <a:picLocks noGrp="1" noChangeAspect="1"/>
          </p:cNvPicPr>
          <p:nvPr>
            <p:ph type="pic" idx="1"/>
          </p:nvPr>
        </p:nvPicPr>
        <p:blipFill>
          <a:blip r:embed="rId2" cstate="print"/>
          <a:srcRect l="9512" r="9512"/>
          <a:stretch>
            <a:fillRect/>
          </a:stretch>
        </p:blipFill>
        <p:spPr/>
      </p:pic>
      <p:sp>
        <p:nvSpPr>
          <p:cNvPr id="4" name="Text Placeholder 3"/>
          <p:cNvSpPr>
            <a:spLocks noGrp="1"/>
          </p:cNvSpPr>
          <p:nvPr>
            <p:ph type="body" sz="half" idx="2"/>
          </p:nvPr>
        </p:nvSpPr>
        <p:spPr/>
        <p:txBody>
          <a:bodyPr/>
          <a:lstStyle/>
          <a:p>
            <a:r>
              <a:rPr lang="en-US" dirty="0" smtClean="0"/>
              <a:t>This Memorial in Hyde Park, London, U.K. is dedicated to the casualties of the Royal Regiment of Artillery in WWI. The Fallen Soldier is only a small part of the larger monument. The engraving under the soldier reads: “Here was a Royal Fellowship of Death”.  </a:t>
            </a:r>
          </a:p>
        </p:txBody>
      </p:sp>
    </p:spTree>
  </p:cSld>
  <p:clrMapOvr>
    <a:masterClrMapping/>
  </p:clrMapOvr>
  <p:transition spd="med">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Composer Edward Elgar prior to WWI</a:t>
            </a:r>
            <a:endParaRPr lang="en-US" dirty="0"/>
          </a:p>
        </p:txBody>
      </p:sp>
      <p:pic>
        <p:nvPicPr>
          <p:cNvPr id="7" name="Content Placeholder 6" descr="Edward Elgar 2.jpg"/>
          <p:cNvPicPr>
            <a:picLocks noGrp="1" noChangeAspect="1"/>
          </p:cNvPicPr>
          <p:nvPr>
            <p:ph sz="half" idx="2"/>
          </p:nvPr>
        </p:nvPicPr>
        <p:blipFill>
          <a:blip r:embed="rId2" cstate="print"/>
          <a:stretch>
            <a:fillRect/>
          </a:stretch>
        </p:blipFill>
        <p:spPr>
          <a:xfrm>
            <a:off x="457200" y="2286000"/>
            <a:ext cx="4038600" cy="3886200"/>
          </a:xfrm>
        </p:spPr>
      </p:pic>
      <p:pic>
        <p:nvPicPr>
          <p:cNvPr id="8" name="Content Placeholder 7" descr="fittleworth.jpg"/>
          <p:cNvPicPr>
            <a:picLocks noGrp="1" noChangeAspect="1"/>
          </p:cNvPicPr>
          <p:nvPr>
            <p:ph sz="quarter" idx="4"/>
          </p:nvPr>
        </p:nvPicPr>
        <p:blipFill>
          <a:blip r:embed="rId3" cstate="print"/>
          <a:stretch>
            <a:fillRect/>
          </a:stretch>
        </p:blipFill>
        <p:spPr>
          <a:xfrm>
            <a:off x="4648200" y="2286001"/>
            <a:ext cx="4038600" cy="3886200"/>
          </a:xfrm>
        </p:spPr>
      </p:pic>
      <p:sp>
        <p:nvSpPr>
          <p:cNvPr id="5" name="Title 4"/>
          <p:cNvSpPr>
            <a:spLocks noGrp="1"/>
          </p:cNvSpPr>
          <p:nvPr>
            <p:ph type="title"/>
          </p:nvPr>
        </p:nvSpPr>
        <p:spPr/>
        <p:txBody>
          <a:bodyPr>
            <a:normAutofit/>
          </a:bodyPr>
          <a:lstStyle/>
          <a:p>
            <a:r>
              <a:rPr lang="en-US" dirty="0" smtClean="0"/>
              <a:t>Gaining Inspiration:</a:t>
            </a:r>
            <a:endParaRPr lang="en-US" dirty="0"/>
          </a:p>
        </p:txBody>
      </p:sp>
      <p:sp>
        <p:nvSpPr>
          <p:cNvPr id="6" name="Text Placeholder 5"/>
          <p:cNvSpPr>
            <a:spLocks noGrp="1"/>
          </p:cNvSpPr>
          <p:nvPr>
            <p:ph type="body" idx="3"/>
          </p:nvPr>
        </p:nvSpPr>
        <p:spPr/>
        <p:txBody>
          <a:bodyPr/>
          <a:lstStyle/>
          <a:p>
            <a:r>
              <a:rPr lang="en-US" dirty="0" err="1" smtClean="0"/>
              <a:t>Fittleworth</a:t>
            </a:r>
            <a:r>
              <a:rPr lang="en-US" dirty="0" smtClean="0"/>
              <a:t>, Sussex, U.K.</a:t>
            </a:r>
            <a:endParaRPr lang="en-US" dirty="0"/>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Cello Concerto was the first major work Edward Elgar had produced since 1914.</a:t>
            </a:r>
          </a:p>
          <a:p>
            <a:r>
              <a:rPr lang="en-US" dirty="0" smtClean="0"/>
              <a:t>Elgar composed the piece at his summer cottage “</a:t>
            </a:r>
            <a:r>
              <a:rPr lang="en-US" dirty="0" err="1" smtClean="0"/>
              <a:t>Brinkwells</a:t>
            </a:r>
            <a:r>
              <a:rPr lang="en-US" dirty="0" smtClean="0"/>
              <a:t>” in Sussex, where, during the war, he could hear the distant artillery fire from across the channel. </a:t>
            </a:r>
          </a:p>
          <a:p>
            <a:r>
              <a:rPr lang="en-US" dirty="0" smtClean="0"/>
              <a:t>Upon hearing the piece, Elgar’s wife Alice described it as being “unlike anything” her husband had written before. </a:t>
            </a:r>
            <a:endParaRPr lang="en-US" dirty="0"/>
          </a:p>
        </p:txBody>
      </p:sp>
      <p:sp>
        <p:nvSpPr>
          <p:cNvPr id="3" name="Title 2"/>
          <p:cNvSpPr>
            <a:spLocks noGrp="1"/>
          </p:cNvSpPr>
          <p:nvPr>
            <p:ph type="title"/>
          </p:nvPr>
        </p:nvSpPr>
        <p:spPr/>
        <p:txBody>
          <a:bodyPr/>
          <a:lstStyle/>
          <a:p>
            <a:r>
              <a:rPr lang="en-US" dirty="0" smtClean="0"/>
              <a:t>A Masterpiece is born</a:t>
            </a:r>
            <a:endParaRPr lang="en-US" dirty="0"/>
          </a:p>
        </p:txBody>
      </p:sp>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On the night of the concerto’s premiere it suffered a near disaster when the conductor of the London Symphony Orchestra Albert Coates, a man well known for his liberal use of rehearsal time (including that of other performers) took over an hour of the rehearsal time for the Concerto piece Elgar would himself be conducting. As a result, the under-rehearsed performance had terrible reviews, and caused an uncharacteristic explosion of anger from Elgar. Had it not been for the diligent preparation work of the piece by Felix </a:t>
            </a:r>
            <a:r>
              <a:rPr lang="en-US" dirty="0" err="1" smtClean="0"/>
              <a:t>Salmond</a:t>
            </a:r>
            <a:r>
              <a:rPr lang="en-US" dirty="0" smtClean="0"/>
              <a:t>, Elgar would have pulled it from the concert entirely.  </a:t>
            </a:r>
            <a:r>
              <a:rPr lang="en-US" u="sng" dirty="0" smtClean="0">
                <a:hlinkClick r:id="rId2"/>
              </a:rPr>
              <a:t>http://www.classiccat.net/elgar_e/85.info.php</a:t>
            </a:r>
            <a:endParaRPr lang="en-US" dirty="0"/>
          </a:p>
        </p:txBody>
      </p:sp>
      <p:sp>
        <p:nvSpPr>
          <p:cNvPr id="3" name="Title 2"/>
          <p:cNvSpPr>
            <a:spLocks noGrp="1"/>
          </p:cNvSpPr>
          <p:nvPr>
            <p:ph type="title"/>
          </p:nvPr>
        </p:nvSpPr>
        <p:spPr/>
        <p:txBody>
          <a:bodyPr/>
          <a:lstStyle/>
          <a:p>
            <a:r>
              <a:rPr lang="en-US" dirty="0" smtClean="0"/>
              <a:t>It Almost wasn’t….	</a:t>
            </a:r>
            <a:endParaRPr lang="en-US" dirty="0"/>
          </a:p>
        </p:txBody>
      </p:sp>
    </p:spTree>
  </p:cSld>
  <p:clrMapOvr>
    <a:masterClrMapping/>
  </p:clrMapOvr>
  <p:transition spd="med">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Listening Guide:</a:t>
            </a:r>
            <a:endParaRPr lang="en-US" dirty="0"/>
          </a:p>
        </p:txBody>
      </p:sp>
      <p:sp>
        <p:nvSpPr>
          <p:cNvPr id="3" name="Text Placeholder 2"/>
          <p:cNvSpPr>
            <a:spLocks noGrp="1"/>
          </p:cNvSpPr>
          <p:nvPr>
            <p:ph type="body" idx="1"/>
          </p:nvPr>
        </p:nvSpPr>
        <p:spPr/>
        <p:txBody>
          <a:bodyPr/>
          <a:lstStyle/>
          <a:p>
            <a:r>
              <a:rPr lang="en-US" dirty="0" smtClean="0">
                <a:hlinkClick r:id="rId2"/>
              </a:rPr>
              <a:t>http://www.rhapsody.com/share/Tra.2698410</a:t>
            </a:r>
            <a:endParaRPr lang="en-US" dirty="0" smtClean="0"/>
          </a:p>
          <a:p>
            <a:endParaRPr lang="en-US" dirty="0"/>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Instruments piece was scored for: </a:t>
            </a:r>
            <a:r>
              <a:rPr lang="en-US" dirty="0" smtClean="0"/>
              <a:t>Cello, 2 Flutes/piccolo, 2 Oboes, 2 Clarinets in A, 2 Bassoons, 4 Horns in F, 2 Trumpets in C, 3 Trombones, Tuba, Timpani, strings, and percussion. Piece performed by Maria </a:t>
            </a:r>
            <a:r>
              <a:rPr lang="en-US" dirty="0" err="1" smtClean="0"/>
              <a:t>Kliegel</a:t>
            </a:r>
            <a:r>
              <a:rPr lang="en-US" dirty="0" smtClean="0"/>
              <a:t>.</a:t>
            </a:r>
          </a:p>
          <a:p>
            <a:endParaRPr lang="en-US" dirty="0" smtClean="0"/>
          </a:p>
          <a:p>
            <a:endParaRPr lang="en-US" dirty="0"/>
          </a:p>
        </p:txBody>
      </p:sp>
      <p:sp>
        <p:nvSpPr>
          <p:cNvPr id="3" name="Title 2"/>
          <p:cNvSpPr>
            <a:spLocks noGrp="1"/>
          </p:cNvSpPr>
          <p:nvPr>
            <p:ph type="title"/>
          </p:nvPr>
        </p:nvSpPr>
        <p:spPr/>
        <p:txBody>
          <a:bodyPr/>
          <a:lstStyle/>
          <a:p>
            <a:r>
              <a:rPr lang="en-US" dirty="0" smtClean="0"/>
              <a:t>A Guide to the music:	</a:t>
            </a:r>
            <a:endParaRPr lang="en-US" dirty="0"/>
          </a:p>
        </p:txBody>
      </p:sp>
    </p:spTree>
  </p:cSld>
  <p:clrMapOvr>
    <a:masterClrMapping/>
  </p:clrMapOvr>
  <p:transition spd="med">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 to the music…..</a:t>
            </a:r>
            <a:endParaRPr lang="en-US" dirty="0"/>
          </a:p>
        </p:txBody>
      </p:sp>
      <p:sp>
        <p:nvSpPr>
          <p:cNvPr id="3" name="Content Placeholder 2"/>
          <p:cNvSpPr>
            <a:spLocks noGrp="1"/>
          </p:cNvSpPr>
          <p:nvPr>
            <p:ph sz="half" idx="1"/>
          </p:nvPr>
        </p:nvSpPr>
        <p:spPr/>
        <p:txBody>
          <a:bodyPr>
            <a:normAutofit fontScale="92500"/>
          </a:bodyPr>
          <a:lstStyle/>
          <a:p>
            <a:r>
              <a:rPr lang="en-US" b="1" dirty="0" smtClean="0"/>
              <a:t>0:00</a:t>
            </a:r>
            <a:r>
              <a:rPr lang="en-US" dirty="0" smtClean="0"/>
              <a:t> the piece begins with a recitative Cello solo in minor, a quick and abrupt declamation, bringing a melodramatic tone to the melody. </a:t>
            </a:r>
          </a:p>
          <a:p>
            <a:r>
              <a:rPr lang="en-US" b="1" dirty="0" smtClean="0"/>
              <a:t>0:13 </a:t>
            </a:r>
            <a:r>
              <a:rPr lang="en-US" dirty="0" smtClean="0"/>
              <a:t>the strings play softly in the background, adding texture and harmony to the cello solo. This played so quickly and softly that one nearly misses it entirely. </a:t>
            </a:r>
            <a:endParaRPr lang="en-US" dirty="0"/>
          </a:p>
        </p:txBody>
      </p:sp>
      <p:pic>
        <p:nvPicPr>
          <p:cNvPr id="5" name="Content Placeholder 4" descr="bw cello.jpg"/>
          <p:cNvPicPr>
            <a:picLocks noGrp="1" noChangeAspect="1"/>
          </p:cNvPicPr>
          <p:nvPr>
            <p:ph sz="half" idx="2"/>
          </p:nvPr>
        </p:nvPicPr>
        <p:blipFill>
          <a:blip r:embed="rId2" cstate="print"/>
          <a:stretch>
            <a:fillRect/>
          </a:stretch>
        </p:blipFill>
        <p:spPr>
          <a:xfrm>
            <a:off x="5257800" y="1600200"/>
            <a:ext cx="3352800" cy="3962400"/>
          </a:xfrm>
        </p:spPr>
      </p:pic>
    </p:spTree>
  </p:cSld>
  <p:clrMapOvr>
    <a:masterClrMapping/>
  </p:clrMapOvr>
  <p:transition spd="med">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638800"/>
          </a:xfrm>
        </p:spPr>
        <p:txBody>
          <a:bodyPr>
            <a:normAutofit/>
          </a:bodyPr>
          <a:lstStyle/>
          <a:p>
            <a:r>
              <a:rPr lang="en-US" sz="2400" b="1" dirty="0" smtClean="0"/>
              <a:t>0:19</a:t>
            </a:r>
            <a:r>
              <a:rPr lang="en-US" sz="2400" dirty="0" smtClean="0"/>
              <a:t> the strings repeat the variation quickly in a seemingly sorrowful undertone.</a:t>
            </a:r>
          </a:p>
          <a:p>
            <a:r>
              <a:rPr lang="en-US" sz="2400" b="1" dirty="0" smtClean="0"/>
              <a:t>0:29</a:t>
            </a:r>
            <a:r>
              <a:rPr lang="en-US" sz="2400" dirty="0" smtClean="0"/>
              <a:t> the cello tone ascends for a moment before descending significantly, just before strings join </a:t>
            </a:r>
            <a:r>
              <a:rPr lang="en-US" sz="2400" dirty="0" smtClean="0"/>
              <a:t>in.</a:t>
            </a:r>
            <a:endParaRPr lang="en-US" sz="2400" dirty="0" smtClean="0"/>
          </a:p>
          <a:p>
            <a:r>
              <a:rPr lang="en-US" sz="2400" b="1" dirty="0" smtClean="0"/>
              <a:t>0:32</a:t>
            </a:r>
            <a:r>
              <a:rPr lang="en-US" sz="2400" dirty="0" smtClean="0"/>
              <a:t> the strings join in </a:t>
            </a:r>
            <a:r>
              <a:rPr lang="en-US" sz="2400" dirty="0" smtClean="0"/>
              <a:t>major</a:t>
            </a:r>
            <a:endParaRPr lang="en-US" sz="2400" dirty="0" smtClean="0"/>
          </a:p>
          <a:p>
            <a:r>
              <a:rPr lang="en-US" sz="2400" b="1" dirty="0" smtClean="0"/>
              <a:t>0:35</a:t>
            </a:r>
            <a:r>
              <a:rPr lang="en-US" sz="2400" dirty="0" smtClean="0"/>
              <a:t> the clarinets and horns play the same sequence that the strings and cello play.</a:t>
            </a:r>
          </a:p>
          <a:p>
            <a:r>
              <a:rPr lang="en-US" sz="2400" b="1" dirty="0" smtClean="0"/>
              <a:t>0:45</a:t>
            </a:r>
            <a:r>
              <a:rPr lang="en-US" sz="2400" dirty="0" smtClean="0"/>
              <a:t> the strings play a soft ending for the clarinet and horn piece.</a:t>
            </a:r>
          </a:p>
          <a:p>
            <a:r>
              <a:rPr lang="en-US" sz="2400" b="1" dirty="0" smtClean="0"/>
              <a:t>0:52</a:t>
            </a:r>
            <a:r>
              <a:rPr lang="en-US" sz="2400" dirty="0" smtClean="0"/>
              <a:t> the cello recitative begins again, playing in an ascending major, building </a:t>
            </a:r>
            <a:r>
              <a:rPr lang="en-US" sz="2400" dirty="0" smtClean="0"/>
              <a:t>to the climax.</a:t>
            </a:r>
            <a:endParaRPr lang="en-US" sz="2400" dirty="0" smtClean="0"/>
          </a:p>
          <a:p>
            <a:r>
              <a:rPr lang="en-US" sz="2400" b="1" dirty="0" smtClean="0"/>
              <a:t>1:12</a:t>
            </a:r>
            <a:r>
              <a:rPr lang="en-US" sz="2400" dirty="0" smtClean="0"/>
              <a:t> the strings play a repetition of the earlier, softer piece, it is a contemplative.</a:t>
            </a:r>
          </a:p>
          <a:p>
            <a:endParaRPr lang="en-US" dirty="0" smtClean="0"/>
          </a:p>
        </p:txBody>
      </p:sp>
    </p:spTree>
  </p:cSld>
  <p:clrMapOvr>
    <a:masterClrMapping/>
  </p:clrMapOvr>
  <p:transition spd="med">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019800"/>
          </a:xfrm>
        </p:spPr>
        <p:txBody>
          <a:bodyPr/>
          <a:lstStyle/>
          <a:p>
            <a:r>
              <a:rPr lang="en-US" sz="2400" b="1" dirty="0" smtClean="0"/>
              <a:t>1:23</a:t>
            </a:r>
            <a:r>
              <a:rPr lang="en-US" sz="2400" dirty="0" smtClean="0"/>
              <a:t> </a:t>
            </a:r>
            <a:r>
              <a:rPr lang="en-US" sz="2400" dirty="0" smtClean="0"/>
              <a:t>the cello can be heard joining into the melody being played and follows the lilting melody of the strings until it again comes to the foreground.</a:t>
            </a:r>
          </a:p>
          <a:p>
            <a:r>
              <a:rPr lang="en-US" sz="2400" b="1" dirty="0" smtClean="0"/>
              <a:t>1:37</a:t>
            </a:r>
            <a:r>
              <a:rPr lang="en-US" sz="2400" dirty="0" smtClean="0"/>
              <a:t> the cello recitative plays again, with the horns and flutes playing a soft notation.</a:t>
            </a:r>
          </a:p>
          <a:p>
            <a:r>
              <a:rPr lang="en-US" sz="2400" b="1" dirty="0" smtClean="0"/>
              <a:t>2:00</a:t>
            </a:r>
            <a:r>
              <a:rPr lang="en-US" sz="2400" dirty="0" smtClean="0"/>
              <a:t> the string variation plays again.</a:t>
            </a:r>
          </a:p>
          <a:p>
            <a:r>
              <a:rPr lang="en-US" sz="2400" b="1" dirty="0" smtClean="0"/>
              <a:t>2:06</a:t>
            </a:r>
            <a:r>
              <a:rPr lang="en-US" sz="2400" dirty="0" smtClean="0"/>
              <a:t> the string variation continues, repeating the harmony of the cello as it once again begins playing.</a:t>
            </a:r>
          </a:p>
          <a:p>
            <a:r>
              <a:rPr lang="en-US" sz="2400" b="1" dirty="0" smtClean="0"/>
              <a:t>2:13</a:t>
            </a:r>
            <a:r>
              <a:rPr lang="en-US" sz="2400" dirty="0" smtClean="0"/>
              <a:t> the melody has a quick lilting presence before it begins ascending again in a nostalgic </a:t>
            </a:r>
            <a:r>
              <a:rPr lang="en-US" sz="2400" dirty="0" smtClean="0"/>
              <a:t>tone.</a:t>
            </a:r>
            <a:endParaRPr lang="en-US" sz="2400" dirty="0" smtClean="0"/>
          </a:p>
          <a:p>
            <a:r>
              <a:rPr lang="en-US" sz="2400" b="1" dirty="0" smtClean="0"/>
              <a:t>2:16</a:t>
            </a:r>
            <a:r>
              <a:rPr lang="en-US" sz="2400" dirty="0" smtClean="0"/>
              <a:t> the bass joins in a minor variation, adding an ominous presence to the </a:t>
            </a:r>
            <a:r>
              <a:rPr lang="en-US" sz="2400" dirty="0" smtClean="0"/>
              <a:t>piece.</a:t>
            </a:r>
            <a:endParaRPr lang="en-US" sz="2400" dirty="0" smtClean="0"/>
          </a:p>
          <a:p>
            <a:r>
              <a:rPr lang="en-US" sz="2400" b="1" dirty="0" smtClean="0"/>
              <a:t>2:23</a:t>
            </a:r>
            <a:r>
              <a:rPr lang="en-US" sz="2400" dirty="0" smtClean="0"/>
              <a:t> the ominous bass continues its descent while the cello ascends.</a:t>
            </a:r>
          </a:p>
          <a:p>
            <a:endParaRPr lang="en-US" dirty="0" smtClean="0"/>
          </a:p>
          <a:p>
            <a:pPr>
              <a:buNone/>
            </a:pPr>
            <a:endParaRPr lang="en-US" dirty="0" smtClean="0"/>
          </a:p>
          <a:p>
            <a:endParaRPr lang="en-US" dirty="0" smtClean="0"/>
          </a:p>
          <a:p>
            <a:endParaRPr lang="en-US" dirty="0"/>
          </a:p>
        </p:txBody>
      </p:sp>
    </p:spTree>
  </p:cSld>
  <p:clrMapOvr>
    <a:masterClrMapping/>
  </p:clrMapOvr>
  <p:transition spd="med">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019800"/>
          </a:xfrm>
        </p:spPr>
        <p:txBody>
          <a:bodyPr/>
          <a:lstStyle/>
          <a:p>
            <a:r>
              <a:rPr lang="en-US" sz="2400" b="1" dirty="0" smtClean="0"/>
              <a:t>2:25</a:t>
            </a:r>
            <a:r>
              <a:rPr lang="en-US" sz="2400" dirty="0" smtClean="0"/>
              <a:t> </a:t>
            </a:r>
            <a:r>
              <a:rPr lang="en-US" sz="2400" dirty="0" smtClean="0"/>
              <a:t>the strings join in again, continuing he variation of the bass.</a:t>
            </a:r>
          </a:p>
          <a:p>
            <a:r>
              <a:rPr lang="en-US" sz="2400" b="1" dirty="0" smtClean="0"/>
              <a:t>2:38</a:t>
            </a:r>
            <a:r>
              <a:rPr lang="en-US" sz="2400" dirty="0" smtClean="0"/>
              <a:t>The piece begins to build higher, heading for a culmination of the </a:t>
            </a:r>
            <a:r>
              <a:rPr lang="en-US" sz="2400" dirty="0" smtClean="0"/>
              <a:t>emotion.</a:t>
            </a:r>
            <a:endParaRPr lang="en-US" sz="2400" dirty="0" smtClean="0"/>
          </a:p>
          <a:p>
            <a:r>
              <a:rPr lang="en-US" sz="2400" b="1" dirty="0" smtClean="0"/>
              <a:t>2:48</a:t>
            </a:r>
            <a:r>
              <a:rPr lang="en-US" sz="2400" dirty="0" smtClean="0"/>
              <a:t> the music peaks as it becomes louder and the full orchestra can be </a:t>
            </a:r>
            <a:r>
              <a:rPr lang="en-US" sz="2400" dirty="0" smtClean="0"/>
              <a:t>heard.</a:t>
            </a:r>
            <a:endParaRPr lang="en-US" sz="2400" dirty="0" smtClean="0"/>
          </a:p>
          <a:p>
            <a:r>
              <a:rPr lang="en-US" sz="2400" b="1" dirty="0" smtClean="0"/>
              <a:t>3:05</a:t>
            </a:r>
            <a:r>
              <a:rPr lang="en-US" sz="2400" dirty="0" smtClean="0"/>
              <a:t> the bass again comes in a louder pitch, another version of the ominous variation played </a:t>
            </a:r>
            <a:r>
              <a:rPr lang="en-US" sz="2400" dirty="0" smtClean="0"/>
              <a:t>before.</a:t>
            </a:r>
            <a:endParaRPr lang="en-US" sz="2400" dirty="0" smtClean="0"/>
          </a:p>
          <a:p>
            <a:r>
              <a:rPr lang="en-US" sz="2400" b="1" dirty="0" smtClean="0"/>
              <a:t>3:14</a:t>
            </a:r>
            <a:r>
              <a:rPr lang="en-US" sz="2400" dirty="0" smtClean="0"/>
              <a:t> the cello recitative comes in </a:t>
            </a:r>
            <a:r>
              <a:rPr lang="en-US" sz="2400" dirty="0" smtClean="0"/>
              <a:t>again</a:t>
            </a:r>
            <a:r>
              <a:rPr lang="en-US" sz="2400" dirty="0" smtClean="0"/>
              <a:t>.</a:t>
            </a:r>
            <a:endParaRPr lang="en-US" sz="2400" dirty="0" smtClean="0"/>
          </a:p>
          <a:p>
            <a:r>
              <a:rPr lang="en-US" sz="2400" b="1" dirty="0" smtClean="0"/>
              <a:t>3:48</a:t>
            </a:r>
            <a:r>
              <a:rPr lang="en-US" sz="2400" dirty="0" smtClean="0"/>
              <a:t> the horns appear again in repetition of the melody.</a:t>
            </a:r>
          </a:p>
          <a:p>
            <a:r>
              <a:rPr lang="en-US" sz="2400" b="1" dirty="0" smtClean="0"/>
              <a:t>3:53</a:t>
            </a:r>
            <a:r>
              <a:rPr lang="en-US" sz="2400" dirty="0" smtClean="0"/>
              <a:t> the cello and strings begin to sound more wistful.</a:t>
            </a:r>
          </a:p>
          <a:p>
            <a:r>
              <a:rPr lang="en-US" sz="2400" b="1" dirty="0" smtClean="0"/>
              <a:t>4:04</a:t>
            </a:r>
            <a:r>
              <a:rPr lang="en-US" sz="2400" dirty="0" smtClean="0"/>
              <a:t> the melody continues to build again as the full orchestra variations are heard.</a:t>
            </a:r>
          </a:p>
          <a:p>
            <a:endParaRPr lang="en-US" sz="2400" dirty="0" smtClean="0"/>
          </a:p>
          <a:p>
            <a:endParaRPr lang="en-US" dirty="0" smtClean="0"/>
          </a:p>
          <a:p>
            <a:pPr>
              <a:buNone/>
            </a:pPr>
            <a:endParaRPr lang="en-US" dirty="0" smtClean="0"/>
          </a:p>
          <a:p>
            <a:endParaRPr lang="en-US" dirty="0"/>
          </a:p>
        </p:txBody>
      </p:sp>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Composed by Edward Elgar</a:t>
            </a:r>
            <a:endParaRPr lang="en-US" dirty="0"/>
          </a:p>
        </p:txBody>
      </p:sp>
      <p:sp>
        <p:nvSpPr>
          <p:cNvPr id="2" name="Title 1"/>
          <p:cNvSpPr>
            <a:spLocks noGrp="1"/>
          </p:cNvSpPr>
          <p:nvPr>
            <p:ph type="ctrTitle"/>
          </p:nvPr>
        </p:nvSpPr>
        <p:spPr/>
        <p:txBody>
          <a:bodyPr/>
          <a:lstStyle/>
          <a:p>
            <a:r>
              <a:rPr lang="en-US" dirty="0" smtClean="0"/>
              <a:t>Piano Concerto in E minor Op. 85</a:t>
            </a:r>
            <a:endParaRPr lang="en-US" dirty="0"/>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019800"/>
          </a:xfrm>
        </p:spPr>
        <p:txBody>
          <a:bodyPr>
            <a:normAutofit/>
          </a:bodyPr>
          <a:lstStyle/>
          <a:p>
            <a:r>
              <a:rPr lang="en-US" sz="2400" b="1" dirty="0" smtClean="0"/>
              <a:t>4:30</a:t>
            </a:r>
            <a:r>
              <a:rPr lang="en-US" sz="2400" dirty="0" smtClean="0"/>
              <a:t> </a:t>
            </a:r>
            <a:r>
              <a:rPr lang="en-US" sz="2400" dirty="0" smtClean="0"/>
              <a:t>the cello begins a major </a:t>
            </a:r>
            <a:r>
              <a:rPr lang="en-US" sz="2400" dirty="0" smtClean="0"/>
              <a:t>tone.</a:t>
            </a:r>
            <a:endParaRPr lang="en-US" sz="2400" dirty="0" smtClean="0"/>
          </a:p>
          <a:p>
            <a:r>
              <a:rPr lang="en-US" sz="2400" b="1" dirty="0" smtClean="0"/>
              <a:t>5:07</a:t>
            </a:r>
            <a:r>
              <a:rPr lang="en-US" sz="2400" dirty="0" smtClean="0"/>
              <a:t> the strings make a sharp statement creating tension to the happier notes</a:t>
            </a:r>
          </a:p>
          <a:p>
            <a:r>
              <a:rPr lang="en-US" sz="2400" b="1" dirty="0" smtClean="0"/>
              <a:t>5:16</a:t>
            </a:r>
            <a:r>
              <a:rPr lang="en-US" sz="2400" dirty="0" smtClean="0"/>
              <a:t> the cello continues in a major building upon the repetition of the melody</a:t>
            </a:r>
          </a:p>
          <a:p>
            <a:r>
              <a:rPr lang="en-US" sz="2400" b="1" dirty="0" smtClean="0"/>
              <a:t>5:45</a:t>
            </a:r>
            <a:r>
              <a:rPr lang="en-US" sz="2400" dirty="0" smtClean="0"/>
              <a:t> the melody repeats</a:t>
            </a:r>
          </a:p>
          <a:p>
            <a:r>
              <a:rPr lang="en-US" sz="2400" b="1" dirty="0" smtClean="0"/>
              <a:t>6:01</a:t>
            </a:r>
            <a:r>
              <a:rPr lang="en-US" sz="2400" dirty="0" smtClean="0"/>
              <a:t> the melody of the cello arches while the strings follow shortly after </a:t>
            </a:r>
          </a:p>
          <a:p>
            <a:r>
              <a:rPr lang="en-US" sz="2400" b="1" dirty="0" smtClean="0"/>
              <a:t>6:15</a:t>
            </a:r>
            <a:r>
              <a:rPr lang="en-US" sz="2400" dirty="0" smtClean="0"/>
              <a:t> the piece plays softer as the tone becomes thoughtful.</a:t>
            </a:r>
          </a:p>
          <a:p>
            <a:r>
              <a:rPr lang="en-US" sz="2400" b="1" dirty="0" smtClean="0"/>
              <a:t>6:25</a:t>
            </a:r>
            <a:r>
              <a:rPr lang="en-US" sz="2400" dirty="0" smtClean="0"/>
              <a:t> the flutes and clarinets play the lilting variation in a pensively playful moment.</a:t>
            </a:r>
          </a:p>
          <a:p>
            <a:r>
              <a:rPr lang="en-US" sz="2400" b="1" dirty="0" smtClean="0"/>
              <a:t>6:29</a:t>
            </a:r>
            <a:r>
              <a:rPr lang="en-US" sz="2400" dirty="0" smtClean="0"/>
              <a:t> the cello follows suit playing the same variation the flutes have in a more dramatic </a:t>
            </a:r>
            <a:r>
              <a:rPr lang="en-US" sz="2400" dirty="0" smtClean="0"/>
              <a:t>fashion.</a:t>
            </a:r>
            <a:endParaRPr lang="en-US" sz="2400" dirty="0" smtClean="0"/>
          </a:p>
          <a:p>
            <a:endParaRPr lang="en-US" dirty="0" smtClean="0"/>
          </a:p>
          <a:p>
            <a:endParaRPr lang="en-US" dirty="0"/>
          </a:p>
        </p:txBody>
      </p:sp>
    </p:spTree>
  </p:cSld>
  <p:clrMapOvr>
    <a:masterClrMapping/>
  </p:clrMapOvr>
  <p:transition spd="med">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019800"/>
          </a:xfrm>
        </p:spPr>
        <p:txBody>
          <a:bodyPr>
            <a:normAutofit lnSpcReduction="10000"/>
          </a:bodyPr>
          <a:lstStyle/>
          <a:p>
            <a:r>
              <a:rPr lang="en-US" sz="2400" b="1" dirty="0" smtClean="0"/>
              <a:t>6:35</a:t>
            </a:r>
            <a:r>
              <a:rPr lang="en-US" sz="2400" dirty="0" smtClean="0"/>
              <a:t> </a:t>
            </a:r>
            <a:r>
              <a:rPr lang="en-US" sz="2400" dirty="0" smtClean="0"/>
              <a:t>the cello plays again the lilting melody with a deeper emotion as the strings play the ominous </a:t>
            </a:r>
            <a:r>
              <a:rPr lang="en-US" sz="2400" dirty="0" smtClean="0"/>
              <a:t>undertone.</a:t>
            </a:r>
            <a:endParaRPr lang="en-US" sz="2400" dirty="0" smtClean="0"/>
          </a:p>
          <a:p>
            <a:r>
              <a:rPr lang="en-US" sz="2400" b="1" dirty="0" smtClean="0"/>
              <a:t>6:58</a:t>
            </a:r>
            <a:r>
              <a:rPr lang="en-US" sz="2400" dirty="0" smtClean="0"/>
              <a:t> the flutes play a new quick ascending variation while the cello continues its </a:t>
            </a:r>
            <a:r>
              <a:rPr lang="en-US" sz="2400" dirty="0" smtClean="0"/>
              <a:t>recitative.</a:t>
            </a:r>
            <a:endParaRPr lang="en-US" sz="2400" dirty="0" smtClean="0"/>
          </a:p>
          <a:p>
            <a:r>
              <a:rPr lang="en-US" sz="2400" b="1" dirty="0" smtClean="0"/>
              <a:t>7:02</a:t>
            </a:r>
            <a:r>
              <a:rPr lang="en-US" sz="2400" dirty="0" smtClean="0"/>
              <a:t> the strings and horns join in the new variation before ending in a high </a:t>
            </a:r>
            <a:r>
              <a:rPr lang="en-US" sz="2400" dirty="0" smtClean="0"/>
              <a:t>pitch.</a:t>
            </a:r>
            <a:endParaRPr lang="en-US" sz="2400" dirty="0" smtClean="0"/>
          </a:p>
          <a:p>
            <a:r>
              <a:rPr lang="en-US" sz="2400" b="1" dirty="0" smtClean="0"/>
              <a:t>7:10</a:t>
            </a:r>
            <a:r>
              <a:rPr lang="en-US" sz="2400" dirty="0" smtClean="0"/>
              <a:t> the cello begins a descending tone once again, in a very mournful </a:t>
            </a:r>
            <a:r>
              <a:rPr lang="en-US" sz="2400" dirty="0" smtClean="0"/>
              <a:t>fashion.</a:t>
            </a:r>
            <a:endParaRPr lang="en-US" sz="2400" dirty="0" smtClean="0"/>
          </a:p>
          <a:p>
            <a:r>
              <a:rPr lang="en-US" sz="2400" b="1" dirty="0" smtClean="0"/>
              <a:t>7:14</a:t>
            </a:r>
            <a:r>
              <a:rPr lang="en-US" sz="2400" dirty="0" smtClean="0"/>
              <a:t> the strings begin their original sad </a:t>
            </a:r>
            <a:r>
              <a:rPr lang="en-US" sz="2400" dirty="0" smtClean="0"/>
              <a:t>melody.</a:t>
            </a:r>
            <a:endParaRPr lang="en-US" sz="2400" dirty="0" smtClean="0"/>
          </a:p>
          <a:p>
            <a:r>
              <a:rPr lang="en-US" sz="2400" b="1" dirty="0" smtClean="0"/>
              <a:t>7:27</a:t>
            </a:r>
            <a:r>
              <a:rPr lang="en-US" sz="2400" dirty="0" smtClean="0"/>
              <a:t> the cello begins ascending again building for a </a:t>
            </a:r>
            <a:r>
              <a:rPr lang="en-US" sz="2400" dirty="0" smtClean="0"/>
              <a:t>finale.</a:t>
            </a:r>
            <a:endParaRPr lang="en-US" sz="2400" dirty="0" smtClean="0"/>
          </a:p>
          <a:p>
            <a:r>
              <a:rPr lang="en-US" sz="2400" b="1" dirty="0" smtClean="0"/>
              <a:t>7:42</a:t>
            </a:r>
            <a:r>
              <a:rPr lang="en-US" sz="2400" dirty="0" smtClean="0"/>
              <a:t> the full orchestra repeats the dramatic melody played in the middle at </a:t>
            </a:r>
            <a:r>
              <a:rPr lang="en-US" sz="2400" dirty="0" smtClean="0"/>
              <a:t>5:07</a:t>
            </a:r>
          </a:p>
          <a:p>
            <a:r>
              <a:rPr lang="en-US" sz="2400" b="1" dirty="0" smtClean="0"/>
              <a:t>8:14</a:t>
            </a:r>
            <a:r>
              <a:rPr lang="en-US" sz="2400" dirty="0" smtClean="0"/>
              <a:t> the percussion is heard for the first time in a short melody that is reminiscent of a march with two simple beats</a:t>
            </a:r>
          </a:p>
          <a:p>
            <a:endParaRPr lang="en-US" dirty="0" smtClean="0"/>
          </a:p>
          <a:p>
            <a:endParaRPr lang="en-US" dirty="0"/>
          </a:p>
        </p:txBody>
      </p:sp>
    </p:spTree>
  </p:cSld>
  <p:clrMapOvr>
    <a:masterClrMapping/>
  </p:clrMapOvr>
  <p:transition spd="med">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019800"/>
          </a:xfrm>
        </p:spPr>
        <p:txBody>
          <a:bodyPr>
            <a:normAutofit/>
          </a:bodyPr>
          <a:lstStyle/>
          <a:p>
            <a:r>
              <a:rPr lang="en-US" b="1" dirty="0" smtClean="0"/>
              <a:t>8:15-8:47</a:t>
            </a:r>
            <a:r>
              <a:rPr lang="en-US" dirty="0" smtClean="0"/>
              <a:t> </a:t>
            </a:r>
            <a:r>
              <a:rPr lang="en-US" dirty="0" smtClean="0"/>
              <a:t>the cello descends into a more sorrowful lilt and the orchestration begins to play softer, as the cello strings are plucked quickly as the melody becomes again more thoughtful and </a:t>
            </a:r>
            <a:r>
              <a:rPr lang="en-US" dirty="0" smtClean="0"/>
              <a:t>nostalgic.</a:t>
            </a:r>
            <a:endParaRPr lang="en-US" dirty="0" smtClean="0"/>
          </a:p>
          <a:p>
            <a:r>
              <a:rPr lang="en-US" b="1" dirty="0" smtClean="0"/>
              <a:t>8:50</a:t>
            </a:r>
            <a:r>
              <a:rPr lang="en-US" dirty="0" smtClean="0"/>
              <a:t> the full orchestra ascends in quick fashion in a dramatic finale leaving the piece with a very dramatic end, and, in my opinion, it is as though there were the words “and then suddenly” leaving the sentence unfinished, much as many of the lives that were lost in the war were.</a:t>
            </a:r>
          </a:p>
          <a:p>
            <a:endParaRPr lang="en-US" dirty="0"/>
          </a:p>
        </p:txBody>
      </p:sp>
    </p:spTree>
  </p:cSld>
  <p:clrMapOvr>
    <a:masterClrMapping/>
  </p:clrMapOvr>
  <p:transition spd="med">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i="1" dirty="0" smtClean="0"/>
              <a:t>British Paintings (Edward Elgar).</a:t>
            </a:r>
            <a:r>
              <a:rPr lang="en-US" dirty="0" smtClean="0"/>
              <a:t> September 24, 2009. http://goldenagepaintings.blogspot.com/2009/09/edward-elgar.html (accessed November 13, 2011).</a:t>
            </a:r>
          </a:p>
          <a:p>
            <a:r>
              <a:rPr lang="en-US" i="1" dirty="0" smtClean="0"/>
              <a:t>Cello Concerto in E Minor.</a:t>
            </a:r>
            <a:r>
              <a:rPr lang="en-US" dirty="0" smtClean="0"/>
              <a:t> http://imslp.org/wiki/Cello_Concerto,_Op.85_(Elgar,_Edward) (accessed September 20, 2011).</a:t>
            </a:r>
          </a:p>
          <a:p>
            <a:r>
              <a:rPr lang="en-US" i="1" dirty="0" smtClean="0"/>
              <a:t>Cello Concerto in E Minor--Edward Elgar.</a:t>
            </a:r>
            <a:r>
              <a:rPr lang="en-US" dirty="0" smtClean="0"/>
              <a:t> http://www.classiccat.net/elgar_e/85.info.php (accessed September 21, 2011).</a:t>
            </a:r>
          </a:p>
          <a:p>
            <a:r>
              <a:rPr lang="en-US" i="1" dirty="0" smtClean="0"/>
              <a:t>Edward Elgar.</a:t>
            </a:r>
            <a:r>
              <a:rPr lang="en-US" dirty="0" smtClean="0"/>
              <a:t> http://www.naxos.com/person/Edward_Elgar_26026/26026.htm (accessed September 21, 2011).</a:t>
            </a:r>
          </a:p>
          <a:p>
            <a:r>
              <a:rPr lang="en-US" i="1" dirty="0" smtClean="0"/>
              <a:t>Edward Elgar Biography.</a:t>
            </a:r>
            <a:r>
              <a:rPr lang="en-US" dirty="0" smtClean="0"/>
              <a:t> http://www.elgar.org/2english.htm (accessed September 20, 2011).</a:t>
            </a:r>
          </a:p>
          <a:p>
            <a:r>
              <a:rPr lang="en-US" i="1" dirty="0" smtClean="0"/>
              <a:t>Edward Elgar Biography.</a:t>
            </a:r>
            <a:r>
              <a:rPr lang="en-US" dirty="0" smtClean="0"/>
              <a:t> http://www.8notes.com/biographies/elgar.asp (accessed September 21, 2011).</a:t>
            </a:r>
          </a:p>
          <a:p>
            <a:r>
              <a:rPr lang="en-US" i="1" dirty="0" smtClean="0"/>
              <a:t>Edward Elgar in 1901.</a:t>
            </a:r>
            <a:r>
              <a:rPr lang="en-US" dirty="0" smtClean="0"/>
              <a:t> http://www.philharmonia.co.uk/concerts/series/elgar/ (accessed November 13, 2011).</a:t>
            </a:r>
          </a:p>
          <a:p>
            <a:r>
              <a:rPr lang="en-US" dirty="0" err="1" smtClean="0"/>
              <a:t>Fidler</a:t>
            </a:r>
            <a:r>
              <a:rPr lang="en-US" dirty="0" smtClean="0"/>
              <a:t>, Melinda. "Here Lies a Royal Fellow." London, June 11, 2009.</a:t>
            </a:r>
          </a:p>
          <a:p>
            <a:r>
              <a:rPr lang="en-US" dirty="0" smtClean="0"/>
              <a:t>MacDonald, Hugh. </a:t>
            </a:r>
            <a:r>
              <a:rPr lang="en-US" i="1" dirty="0" smtClean="0"/>
              <a:t>Edward Elgar Cello Concerto in E minor, Opus 85.</a:t>
            </a:r>
            <a:r>
              <a:rPr lang="en-US" dirty="0" smtClean="0"/>
              <a:t> http://www.bso.org/images/program_notes/elgar_celloconcerto.pdf (accessed September 21, 2011).</a:t>
            </a:r>
          </a:p>
          <a:p>
            <a:r>
              <a:rPr lang="en-US" dirty="0" smtClean="0"/>
              <a:t>Nelson, David. </a:t>
            </a:r>
            <a:r>
              <a:rPr lang="en-US" i="1" dirty="0" smtClean="0"/>
              <a:t>Elgar's Enigma Variations.</a:t>
            </a:r>
            <a:r>
              <a:rPr lang="en-US" dirty="0" smtClean="0"/>
              <a:t> September 24, 2011. http://inmozartsfootsteps.com/1298/elgars-enigma-variations/ (accessed November 13, 2011).</a:t>
            </a:r>
          </a:p>
          <a:p>
            <a:r>
              <a:rPr lang="en-US" i="1" dirty="0" err="1" smtClean="0"/>
              <a:t>Pixdaus</a:t>
            </a:r>
            <a:r>
              <a:rPr lang="en-US" i="1" dirty="0" smtClean="0"/>
              <a:t>.</a:t>
            </a:r>
            <a:r>
              <a:rPr lang="en-US" dirty="0" smtClean="0"/>
              <a:t> http://pixdaus.com/single.php?id=196115 (accessed November 13, 2011).</a:t>
            </a:r>
          </a:p>
          <a:p>
            <a:r>
              <a:rPr lang="en-US" i="1" dirty="0" smtClean="0"/>
              <a:t>Sir Edward Elgar.</a:t>
            </a:r>
            <a:r>
              <a:rPr lang="en-US" dirty="0" smtClean="0"/>
              <a:t> http://www.steenslid.com/music/elgar/ (accessed November 13, 2011).</a:t>
            </a:r>
          </a:p>
          <a:p>
            <a:endParaRPr lang="en-US" dirty="0"/>
          </a:p>
        </p:txBody>
      </p:sp>
      <p:sp>
        <p:nvSpPr>
          <p:cNvPr id="3" name="Title 2"/>
          <p:cNvSpPr>
            <a:spLocks noGrp="1"/>
          </p:cNvSpPr>
          <p:nvPr>
            <p:ph type="title"/>
          </p:nvPr>
        </p:nvSpPr>
        <p:spPr/>
        <p:txBody>
          <a:bodyPr/>
          <a:lstStyle/>
          <a:p>
            <a:r>
              <a:rPr lang="en-US" dirty="0" smtClean="0"/>
              <a:t>Works Cited</a:t>
            </a:r>
            <a:endParaRPr lang="en-US" dirty="0"/>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Absolute Music with inspiration.</a:t>
            </a:r>
            <a:endParaRPr lang="en-US" dirty="0"/>
          </a:p>
        </p:txBody>
      </p:sp>
      <p:pic>
        <p:nvPicPr>
          <p:cNvPr id="5" name="Picture Placeholder 4" descr="cello.jpg"/>
          <p:cNvPicPr>
            <a:picLocks noGrp="1" noChangeAspect="1"/>
          </p:cNvPicPr>
          <p:nvPr>
            <p:ph type="pic" idx="1"/>
          </p:nvPr>
        </p:nvPicPr>
        <p:blipFill>
          <a:blip r:embed="rId2" cstate="print"/>
          <a:srcRect l="13993" r="13993"/>
          <a:stretch>
            <a:fillRect/>
          </a:stretch>
        </p:blipFill>
        <p:spPr/>
      </p:pic>
      <p:sp>
        <p:nvSpPr>
          <p:cNvPr id="4" name="Text Placeholder 3"/>
          <p:cNvSpPr>
            <a:spLocks noGrp="1"/>
          </p:cNvSpPr>
          <p:nvPr>
            <p:ph type="body" sz="half" idx="2"/>
          </p:nvPr>
        </p:nvSpPr>
        <p:spPr/>
        <p:txBody>
          <a:bodyPr>
            <a:normAutofit lnSpcReduction="10000"/>
          </a:bodyPr>
          <a:lstStyle/>
          <a:p>
            <a:r>
              <a:rPr lang="en-US" dirty="0" smtClean="0"/>
              <a:t>The Cello Concerto in E minor Op. 85 is a wonderfully majestic and yet mournful piece that laments of a lost time and lost ideals. Written by Edward Elgar after World War I, this is a thoughtful and tragic piece of music that was inspired by the Great War. </a:t>
            </a:r>
          </a:p>
          <a:p>
            <a:endParaRPr lang="en-US" dirty="0"/>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Edward Elgar	</a:t>
            </a:r>
            <a:endParaRPr lang="en-US" dirty="0"/>
          </a:p>
        </p:txBody>
      </p:sp>
      <p:pic>
        <p:nvPicPr>
          <p:cNvPr id="5" name="Picture Placeholder 4" descr="Edward Elgar 4.jpg"/>
          <p:cNvPicPr>
            <a:picLocks noGrp="1" noChangeAspect="1"/>
          </p:cNvPicPr>
          <p:nvPr>
            <p:ph type="pic" idx="1"/>
          </p:nvPr>
        </p:nvPicPr>
        <p:blipFill>
          <a:blip r:embed="rId2" cstate="print"/>
          <a:srcRect l="17534" r="17534"/>
          <a:stretch>
            <a:fillRect/>
          </a:stretch>
        </p:blipFill>
        <p:spPr/>
      </p:pic>
      <p:sp>
        <p:nvSpPr>
          <p:cNvPr id="4" name="Text Placeholder 3"/>
          <p:cNvSpPr>
            <a:spLocks noGrp="1"/>
          </p:cNvSpPr>
          <p:nvPr>
            <p:ph type="body" sz="half" idx="2"/>
          </p:nvPr>
        </p:nvSpPr>
        <p:spPr/>
        <p:txBody>
          <a:bodyPr/>
          <a:lstStyle/>
          <a:p>
            <a:r>
              <a:rPr lang="en-US" dirty="0" smtClean="0"/>
              <a:t>After World War I, Elgar wanted to compose a piece of music that would contain the feelings and emotions of the turmoil and sadness that was the War. </a:t>
            </a:r>
            <a:endParaRPr lang="en-US" dirty="0"/>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572000"/>
          </a:xfrm>
        </p:spPr>
        <p:txBody>
          <a:bodyPr>
            <a:normAutofit fontScale="40000" lnSpcReduction="20000"/>
          </a:bodyPr>
          <a:lstStyle/>
          <a:p>
            <a:r>
              <a:rPr lang="en-US" sz="2900" dirty="0" smtClean="0"/>
              <a:t>Edward Elgar was born in the village of </a:t>
            </a:r>
            <a:r>
              <a:rPr lang="en-US" sz="2900" dirty="0" err="1" smtClean="0"/>
              <a:t>Broadheath</a:t>
            </a:r>
            <a:r>
              <a:rPr lang="en-US" sz="2900" dirty="0" smtClean="0"/>
              <a:t> in Worcester, England. His father, a musician, owned a music shop and tuned pianos. Growing up surrounded by music had its advantages, and Edward, already showing signs at an early age of musical adeptness, mastered several instruments as well as composition. He continued his studies after finishing school, and went on to write several successful pieces of music. He performed with a variety of local groups while earning his living by teaching the organ and violin at St. George’s, a Roman Catholic Church located in Worcester. In the year 1889 he married Caroline Alice Roberts, one of his students, and daughter to Major-General Roberts. Though her aunts and cousins thought it was beneath her to marry a “tradesman”, she would not be dissuaded from her choice, becoming, in married life, a driving force of faith and determination and helped greatly with the development of her husband’s career.  From 1890 to 1900 his works began to gain popularity beyond his native village, having such works as </a:t>
            </a:r>
            <a:r>
              <a:rPr lang="en-US" sz="2900" i="1" dirty="0" smtClean="0"/>
              <a:t>Froissart</a:t>
            </a:r>
            <a:r>
              <a:rPr lang="en-US" sz="2900" dirty="0" smtClean="0"/>
              <a:t> and </a:t>
            </a:r>
            <a:r>
              <a:rPr lang="en-US" sz="2900" i="1" dirty="0" smtClean="0"/>
              <a:t>The Black Knight</a:t>
            </a:r>
            <a:r>
              <a:rPr lang="en-US" sz="2900" dirty="0" smtClean="0"/>
              <a:t> become popular with the great choral societies of the Midlands and Northern England. In 1899 his work </a:t>
            </a:r>
            <a:r>
              <a:rPr lang="en-US" sz="2900" i="1" dirty="0" smtClean="0"/>
              <a:t>Variations on and Original Theme (Enigma) </a:t>
            </a:r>
            <a:r>
              <a:rPr lang="en-US" sz="2900" dirty="0" smtClean="0"/>
              <a:t>became a great success in London, and through its masterful composition, technical achievement, and forceful musical personality, it proved Elgar had surpassed other leading composers of the time. From 1901 to 1914, Edward Elgar was considered to be the “composer of the day”. In July of 1904, Edward was knighted by King Edward VII. It was also during this time period that he wrote several masterpieces, among these, the overture </a:t>
            </a:r>
            <a:r>
              <a:rPr lang="en-US" sz="2900" i="1" dirty="0" err="1" smtClean="0"/>
              <a:t>Cockaigne</a:t>
            </a:r>
            <a:r>
              <a:rPr lang="en-US" sz="2900" dirty="0" smtClean="0"/>
              <a:t>, the </a:t>
            </a:r>
            <a:r>
              <a:rPr lang="en-US" sz="2900" i="1" dirty="0" smtClean="0"/>
              <a:t>Introduction and Allegro for the Strings,</a:t>
            </a:r>
            <a:r>
              <a:rPr lang="en-US" sz="2900" dirty="0" smtClean="0"/>
              <a:t> the choral works </a:t>
            </a:r>
            <a:r>
              <a:rPr lang="en-US" sz="2900" i="1" dirty="0" smtClean="0"/>
              <a:t>The Apostles</a:t>
            </a:r>
            <a:r>
              <a:rPr lang="en-US" sz="2900" dirty="0" smtClean="0"/>
              <a:t> and </a:t>
            </a:r>
            <a:r>
              <a:rPr lang="en-US" sz="2900" i="1" dirty="0" smtClean="0"/>
              <a:t>The Kingdom, Falstaff</a:t>
            </a:r>
            <a:r>
              <a:rPr lang="en-US" sz="2900" dirty="0" smtClean="0"/>
              <a:t>, and </a:t>
            </a:r>
            <a:r>
              <a:rPr lang="en-US" sz="2900" i="1" dirty="0" smtClean="0"/>
              <a:t>Pomp and Circumstance March</a:t>
            </a:r>
            <a:r>
              <a:rPr lang="en-US" sz="2900" dirty="0" smtClean="0"/>
              <a:t> No. 1; his most popular work of the time as well as being one of his most recognized works of today.  It was during The Great War (WW1) a disheartened Elgar took a break from much of his writings, and aside from a few patriotic pieces, including the settings for three war poems by Laurence </a:t>
            </a:r>
            <a:r>
              <a:rPr lang="en-US" sz="2900" dirty="0" err="1" smtClean="0"/>
              <a:t>Binyon</a:t>
            </a:r>
            <a:r>
              <a:rPr lang="en-US" sz="2900" dirty="0" smtClean="0"/>
              <a:t> called </a:t>
            </a:r>
            <a:r>
              <a:rPr lang="en-US" sz="2900" i="1" dirty="0" smtClean="0"/>
              <a:t>The Spirit of England</a:t>
            </a:r>
            <a:r>
              <a:rPr lang="en-US" sz="2900" dirty="0" smtClean="0"/>
              <a:t>, the incidental piece for the children’s play </a:t>
            </a:r>
            <a:r>
              <a:rPr lang="en-US" sz="2900" i="1" dirty="0" smtClean="0"/>
              <a:t>The Starlight Express,</a:t>
            </a:r>
            <a:r>
              <a:rPr lang="en-US" sz="2900" dirty="0" smtClean="0"/>
              <a:t> and the ballet </a:t>
            </a:r>
            <a:r>
              <a:rPr lang="en-US" sz="2900" i="1" dirty="0" smtClean="0"/>
              <a:t>The Sanguine Fan, </a:t>
            </a:r>
            <a:r>
              <a:rPr lang="en-US" sz="2900" dirty="0" smtClean="0"/>
              <a:t>he</a:t>
            </a:r>
            <a:r>
              <a:rPr lang="en-US" sz="2900" i="1" dirty="0" smtClean="0"/>
              <a:t> </a:t>
            </a:r>
            <a:r>
              <a:rPr lang="en-US" sz="2900" dirty="0" smtClean="0"/>
              <a:t>did not produce anything major until the war’s end in 1918. It was during the years 1918 and 1919 that he entered his final great period, producing three chamber works—the</a:t>
            </a:r>
            <a:r>
              <a:rPr lang="en-US" sz="2900" i="1" dirty="0" smtClean="0"/>
              <a:t> Piano Quintet in A minor</a:t>
            </a:r>
            <a:r>
              <a:rPr lang="en-US" sz="2900" dirty="0" smtClean="0"/>
              <a:t>, the </a:t>
            </a:r>
            <a:r>
              <a:rPr lang="en-US" sz="2900" i="1" dirty="0" smtClean="0"/>
              <a:t>Violin Sonata</a:t>
            </a:r>
            <a:r>
              <a:rPr lang="en-US" sz="2900" dirty="0" smtClean="0"/>
              <a:t>, the </a:t>
            </a:r>
            <a:r>
              <a:rPr lang="en-US" sz="2900" i="1" dirty="0" smtClean="0"/>
              <a:t>String Quartet </a:t>
            </a:r>
            <a:r>
              <a:rPr lang="en-US" sz="2900" dirty="0" smtClean="0"/>
              <a:t>(both of these last pieces being in E minor) and his final masterpiece the </a:t>
            </a:r>
            <a:r>
              <a:rPr lang="en-US" sz="2900" i="1" dirty="0" smtClean="0"/>
              <a:t>Cello Concerto in E minor</a:t>
            </a:r>
            <a:r>
              <a:rPr lang="en-US" sz="2900" dirty="0" smtClean="0"/>
              <a:t>. In 1920, his wife Alice passed away and it was said much of his inspiration died with her, for he did not compose anything that was not from earlier sketches until a year before his death. In 1933 he began a number of new projects, including the opera </a:t>
            </a:r>
            <a:r>
              <a:rPr lang="en-US" sz="2900" i="1" dirty="0" smtClean="0"/>
              <a:t>The Spanish Lady</a:t>
            </a:r>
            <a:r>
              <a:rPr lang="en-US" sz="2900" dirty="0" smtClean="0"/>
              <a:t>, and a third symphony. Later that same year he was diagnosed with a malignant tumor, one that pressed upon his sciatic nerve, and he died in February of 1934 in his native Worcester. </a:t>
            </a:r>
          </a:p>
          <a:p>
            <a:r>
              <a:rPr lang="en-US" dirty="0" smtClean="0"/>
              <a:t>Edward Elgar Biography </a:t>
            </a:r>
            <a:r>
              <a:rPr lang="en-US" u="sng" dirty="0" smtClean="0">
                <a:hlinkClick r:id="rId2"/>
              </a:rPr>
              <a:t>http://www.naxos.com/person/Edward_Elgar_26026/26026.htm</a:t>
            </a:r>
            <a:endParaRPr lang="en-US" dirty="0" smtClean="0"/>
          </a:p>
          <a:p>
            <a:endParaRPr lang="en-US" dirty="0"/>
          </a:p>
        </p:txBody>
      </p:sp>
      <p:sp>
        <p:nvSpPr>
          <p:cNvPr id="3" name="Title 2"/>
          <p:cNvSpPr>
            <a:spLocks noGrp="1"/>
          </p:cNvSpPr>
          <p:nvPr>
            <p:ph type="title"/>
          </p:nvPr>
        </p:nvSpPr>
        <p:spPr/>
        <p:txBody>
          <a:bodyPr/>
          <a:lstStyle/>
          <a:p>
            <a:r>
              <a:rPr lang="en-US" dirty="0" smtClean="0"/>
              <a:t>Edward Elgar: A Biography</a:t>
            </a:r>
            <a:endParaRPr lang="en-US" dirty="0"/>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Edward Elgar</a:t>
            </a:r>
            <a:endParaRPr lang="en-US" dirty="0"/>
          </a:p>
        </p:txBody>
      </p:sp>
      <p:pic>
        <p:nvPicPr>
          <p:cNvPr id="5" name="Picture Placeholder 4" descr="Edward Elgar 1.jpg"/>
          <p:cNvPicPr>
            <a:picLocks noGrp="1" noChangeAspect="1"/>
          </p:cNvPicPr>
          <p:nvPr>
            <p:ph type="pic" idx="1"/>
          </p:nvPr>
        </p:nvPicPr>
        <p:blipFill>
          <a:blip r:embed="rId2" cstate="print"/>
          <a:srcRect l="1802" r="1802"/>
          <a:stretch>
            <a:fillRect/>
          </a:stretch>
        </p:blipFill>
        <p:spPr/>
      </p:pic>
      <p:sp>
        <p:nvSpPr>
          <p:cNvPr id="4" name="Text Placeholder 3"/>
          <p:cNvSpPr>
            <a:spLocks noGrp="1"/>
          </p:cNvSpPr>
          <p:nvPr>
            <p:ph type="body" sz="half" idx="2"/>
          </p:nvPr>
        </p:nvSpPr>
        <p:spPr/>
        <p:txBody>
          <a:bodyPr/>
          <a:lstStyle/>
          <a:p>
            <a:r>
              <a:rPr lang="en-US" dirty="0" smtClean="0"/>
              <a:t>(1857-1934)</a:t>
            </a:r>
            <a:endParaRPr lang="en-US" dirty="0"/>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r>
              <a:rPr lang="en-US" sz="2900" dirty="0" smtClean="0"/>
              <a:t>After the chaos, destruction and tragedy of The Great War (World War 1) Edward Elgar became disillusioned with the suffering that had been caused by it; at the same time he realized that the world would never be the same as it once had been. He became withdrawn from musical composition and only wrote a few pieces during the whole of the war. It was in 1918, at the War’s end, that he began to compose major works again. According to one source, the melody that would become the first part of the concerto came about after Edward had surgery in which an infected tonsil was removed, when awaking from the anesthesia he asked for pencil and paper, and thus the melody was born. It really began to take its true form in 1919 while Elgar and his wife were staying at the family’s secluded cottage “</a:t>
            </a:r>
            <a:r>
              <a:rPr lang="en-US" sz="2900" dirty="0" err="1" smtClean="0"/>
              <a:t>Brinkwells</a:t>
            </a:r>
            <a:r>
              <a:rPr lang="en-US" sz="2900" dirty="0" smtClean="0"/>
              <a:t>” located near the village of </a:t>
            </a:r>
            <a:r>
              <a:rPr lang="en-US" sz="2900" dirty="0" err="1" smtClean="0"/>
              <a:t>Fittleworth</a:t>
            </a:r>
            <a:r>
              <a:rPr lang="en-US" sz="2900" dirty="0" smtClean="0"/>
              <a:t> in Sussex, England. During the years of the war, the place, located near the Channel, Elgar had heard the distant rumble of the artillery fire from France. Here in 1919, while both Elgar and his wife were recovering from health problems, the Cello concerto moved from the idea stages to becoming a full work.  It would have four movements unlike its counterparts which only had 3, and would be as concise at it was expansive. It was an emotional outpouring of remorse and nostalgia for a lost world. A lament of a better time, and a piece which his wife noted was unlike any of his prior works. He dedicated the piece to his friends, Sir Sydney and Lady Frances Colvin. On the night of the concerto’s premiere it suffered a near disaster when the conductor of the London Symphony Orchestra Albert Coates, a man well known for his liberal use of rehearsal time (including that of other performers) took over an hour of the rehearsal time for the Concerto piece Elgar would himself be conducting. As a result, the under-rehearsed performance had terrible reviews, and caused an uncharacteristic explosion of anger from Elgar. Had it not been for the diligent preparation work of the piece by Felix </a:t>
            </a:r>
            <a:r>
              <a:rPr lang="en-US" sz="2900" dirty="0" err="1" smtClean="0"/>
              <a:t>Salmond</a:t>
            </a:r>
            <a:r>
              <a:rPr lang="en-US" sz="2900" dirty="0" smtClean="0"/>
              <a:t>, Elgar would have pulled it from the concert entirely.  </a:t>
            </a:r>
          </a:p>
          <a:p>
            <a:r>
              <a:rPr lang="en-US" dirty="0" smtClean="0"/>
              <a:t>  </a:t>
            </a:r>
            <a:r>
              <a:rPr lang="en-US" u="sng" dirty="0" smtClean="0">
                <a:hlinkClick r:id="rId2"/>
              </a:rPr>
              <a:t>http://www.classiccat.net/elgar_e/85.info.php</a:t>
            </a:r>
            <a:endParaRPr lang="en-US" dirty="0" smtClean="0"/>
          </a:p>
          <a:p>
            <a:r>
              <a:rPr lang="en-US" u="sng" dirty="0" smtClean="0">
                <a:hlinkClick r:id="rId2"/>
              </a:rPr>
              <a:t>http://www.classiccat.net/elgar_e/85.info.php</a:t>
            </a:r>
            <a:endParaRPr lang="en-US" dirty="0" smtClean="0"/>
          </a:p>
          <a:p>
            <a:endParaRPr lang="en-US" dirty="0"/>
          </a:p>
        </p:txBody>
      </p:sp>
      <p:sp>
        <p:nvSpPr>
          <p:cNvPr id="3" name="Title 2"/>
          <p:cNvSpPr>
            <a:spLocks noGrp="1"/>
          </p:cNvSpPr>
          <p:nvPr>
            <p:ph type="title"/>
          </p:nvPr>
        </p:nvSpPr>
        <p:spPr/>
        <p:txBody>
          <a:bodyPr/>
          <a:lstStyle/>
          <a:p>
            <a:r>
              <a:rPr lang="en-US" dirty="0" smtClean="0"/>
              <a:t>Concerto: History Behind the Piece</a:t>
            </a:r>
            <a:endParaRPr lang="en-US" dirty="0"/>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War</a:t>
            </a:r>
            <a:endParaRPr lang="en-US" dirty="0"/>
          </a:p>
        </p:txBody>
      </p:sp>
      <p:sp>
        <p:nvSpPr>
          <p:cNvPr id="3" name="Text Placeholder 2"/>
          <p:cNvSpPr>
            <a:spLocks noGrp="1"/>
          </p:cNvSpPr>
          <p:nvPr>
            <p:ph type="body" idx="1"/>
          </p:nvPr>
        </p:nvSpPr>
        <p:spPr/>
        <p:txBody>
          <a:bodyPr>
            <a:normAutofit fontScale="92500"/>
          </a:bodyPr>
          <a:lstStyle/>
          <a:p>
            <a:r>
              <a:rPr lang="en-US" dirty="0" smtClean="0"/>
              <a:t>The “War to end all Wars” became known later in history as World War I. It also became the mournful inspiration for Edward Elgar as he lived through the time and witnessed the tragedy. </a:t>
            </a:r>
            <a:endParaRPr lang="en-US" dirty="0"/>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Tsar Nicholas II of Russia, King George V of England and Kaiser Wilhelm II of Germany were cousins.</a:t>
            </a:r>
          </a:p>
          <a:p>
            <a:r>
              <a:rPr lang="en-US" dirty="0" smtClean="0"/>
              <a:t>The War was not only fought with guns, it was fought with Propaganda. </a:t>
            </a:r>
          </a:p>
          <a:p>
            <a:r>
              <a:rPr lang="en-US" dirty="0" smtClean="0"/>
              <a:t>World War I was called the “War to end all Wars” and the “Great War”.</a:t>
            </a:r>
          </a:p>
          <a:p>
            <a:r>
              <a:rPr lang="en-US" dirty="0" smtClean="0"/>
              <a:t>The Christmas ceasefire of 1914 became a legendary act of breaking the Propaganda war and showed that even in warfare, a little peace on earth can happen. </a:t>
            </a:r>
          </a:p>
          <a:p>
            <a:endParaRPr lang="en-US" dirty="0"/>
          </a:p>
        </p:txBody>
      </p:sp>
      <p:sp>
        <p:nvSpPr>
          <p:cNvPr id="3" name="Title 2"/>
          <p:cNvSpPr>
            <a:spLocks noGrp="1"/>
          </p:cNvSpPr>
          <p:nvPr>
            <p:ph type="title"/>
          </p:nvPr>
        </p:nvSpPr>
        <p:spPr/>
        <p:txBody>
          <a:bodyPr/>
          <a:lstStyle/>
          <a:p>
            <a:r>
              <a:rPr lang="en-US" dirty="0" smtClean="0"/>
              <a:t>World War I Trivia:	</a:t>
            </a:r>
            <a:endParaRPr lang="en-US" dirty="0"/>
          </a:p>
        </p:txBody>
      </p:sp>
    </p:spTree>
  </p:cSld>
  <p:clrMapOvr>
    <a:masterClrMapping/>
  </p:clrMapOvr>
  <p:transition spd="med">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597</TotalTime>
  <Words>2503</Words>
  <Application>Microsoft Office PowerPoint</Application>
  <PresentationFormat>On-screen Show (4:3)</PresentationFormat>
  <Paragraphs>99</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Paper</vt:lpstr>
      <vt:lpstr>Slide 1</vt:lpstr>
      <vt:lpstr>Piano Concerto in E minor Op. 85</vt:lpstr>
      <vt:lpstr>Absolute Music with inspiration.</vt:lpstr>
      <vt:lpstr>Edward Elgar </vt:lpstr>
      <vt:lpstr>Edward Elgar: A Biography</vt:lpstr>
      <vt:lpstr>Edward Elgar</vt:lpstr>
      <vt:lpstr>Concerto: History Behind the Piece</vt:lpstr>
      <vt:lpstr>The Great War</vt:lpstr>
      <vt:lpstr>World War I Trivia: </vt:lpstr>
      <vt:lpstr>Casualties of War</vt:lpstr>
      <vt:lpstr>Gaining Inspiration:</vt:lpstr>
      <vt:lpstr>A Masterpiece is born</vt:lpstr>
      <vt:lpstr>It Almost wasn’t…. </vt:lpstr>
      <vt:lpstr>Listening Guide:</vt:lpstr>
      <vt:lpstr>A Guide to the music: </vt:lpstr>
      <vt:lpstr>Listen to the music…..</vt:lpstr>
      <vt:lpstr>Slide 17</vt:lpstr>
      <vt:lpstr>Slide 18</vt:lpstr>
      <vt:lpstr>Slide 19</vt:lpstr>
      <vt:lpstr>Slide 20</vt:lpstr>
      <vt:lpstr>Slide 21</vt:lpstr>
      <vt:lpstr>Slide 22</vt:lpstr>
      <vt:lpstr>Works Cited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Melinda Fidler</dc:creator>
  <cp:lastModifiedBy>Melinda Fidler</cp:lastModifiedBy>
  <cp:revision>41</cp:revision>
  <dcterms:created xsi:type="dcterms:W3CDTF">2011-11-12T05:01:02Z</dcterms:created>
  <dcterms:modified xsi:type="dcterms:W3CDTF">2011-11-15T05:09:49Z</dcterms:modified>
</cp:coreProperties>
</file>